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9" r:id="rId2"/>
    <p:sldId id="290" r:id="rId3"/>
    <p:sldId id="293" r:id="rId4"/>
    <p:sldId id="288" r:id="rId5"/>
    <p:sldId id="304" r:id="rId6"/>
    <p:sldId id="294" r:id="rId7"/>
    <p:sldId id="303" r:id="rId8"/>
    <p:sldId id="295" r:id="rId9"/>
    <p:sldId id="296" r:id="rId10"/>
    <p:sldId id="302" r:id="rId11"/>
    <p:sldId id="305" r:id="rId12"/>
    <p:sldId id="278" r:id="rId13"/>
    <p:sldId id="297" r:id="rId14"/>
    <p:sldId id="301" r:id="rId15"/>
    <p:sldId id="283" r:id="rId16"/>
    <p:sldId id="284" r:id="rId17"/>
    <p:sldId id="298" r:id="rId18"/>
    <p:sldId id="300" r:id="rId19"/>
    <p:sldId id="285" r:id="rId20"/>
    <p:sldId id="299" r:id="rId21"/>
  </p:sldIdLst>
  <p:sldSz cx="12192000" cy="6858000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up" id="{5D4BF45B-204B-F74C-9982-FFB912F44A28}">
          <p14:sldIdLst>
            <p14:sldId id="289"/>
            <p14:sldId id="290"/>
            <p14:sldId id="293"/>
          </p14:sldIdLst>
        </p14:section>
        <p14:section name="Task1" id="{DECD5FFF-0051-174D-9E2B-86AC9FD96D3D}">
          <p14:sldIdLst>
            <p14:sldId id="288"/>
            <p14:sldId id="304"/>
          </p14:sldIdLst>
        </p14:section>
        <p14:section name="Task2" id="{60A5645C-2896-414E-B95E-1E708B9123ED}">
          <p14:sldIdLst>
            <p14:sldId id="294"/>
            <p14:sldId id="303"/>
          </p14:sldIdLst>
        </p14:section>
        <p14:section name="Task3" id="{94AB6299-78BC-5A41-B003-89F7D9D2BF2B}">
          <p14:sldIdLst>
            <p14:sldId id="295"/>
            <p14:sldId id="296"/>
            <p14:sldId id="302"/>
            <p14:sldId id="305"/>
          </p14:sldIdLst>
        </p14:section>
        <p14:section name="Task4" id="{1D07CFD0-4B88-5C48-BFE6-965CCD9257BB}">
          <p14:sldIdLst>
            <p14:sldId id="278"/>
            <p14:sldId id="297"/>
            <p14:sldId id="301"/>
          </p14:sldIdLst>
        </p14:section>
        <p14:section name="Task5" id="{E84852AB-F5B0-D64D-B486-D47F6F975CA1}">
          <p14:sldIdLst>
            <p14:sldId id="283"/>
            <p14:sldId id="284"/>
            <p14:sldId id="298"/>
            <p14:sldId id="300"/>
            <p14:sldId id="285"/>
            <p14:sldId id="299"/>
          </p14:sldIdLst>
        </p14:section>
        <p14:section name="Backup" id="{9F4E628C-3209-E543-9FEA-1EB3995E354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E"/>
    <a:srgbClr val="7F7F7F"/>
    <a:srgbClr val="BFBFBF"/>
    <a:srgbClr val="989898"/>
    <a:srgbClr val="ED5E58"/>
    <a:srgbClr val="FF7E79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3"/>
    <p:restoredTop sz="77202"/>
  </p:normalViewPr>
  <p:slideViewPr>
    <p:cSldViewPr snapToGrid="0" snapToObjects="1">
      <p:cViewPr varScale="1">
        <p:scale>
          <a:sx n="110" d="100"/>
          <a:sy n="110" d="100"/>
        </p:scale>
        <p:origin x="208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D100836-8961-4D4F-8D0C-67A1A180D2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9905BF-D6CC-704F-863F-44D622E18E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1518-A137-5E4B-8325-62F65BDDCCE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FDE04-C1EE-A84D-913C-0201B01C3C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0CF84F-CC3E-F646-915D-7260144E62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9DB33-0360-2D43-8BAA-AEAF45E9FB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087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AB3AC-2199-6345-AFBA-45F2E68E603F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9461E-DD6C-1A43-B12D-8A7AFF403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84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Ganz in </a:t>
            </a:r>
            <a:r>
              <a:rPr lang="de-DE" b="0" dirty="0" err="1"/>
              <a:t>DevOps</a:t>
            </a:r>
            <a:r>
              <a:rPr lang="de-DE" b="0" dirty="0"/>
              <a:t> Manier werden wir heute 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build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</a:t>
            </a:r>
            <a:r>
              <a:rPr lang="de-DE" b="0" dirty="0" err="1"/>
              <a:t>run</a:t>
            </a:r>
            <a:r>
              <a:rPr lang="de-DE" b="0" dirty="0"/>
              <a:t> </a:t>
            </a:r>
            <a:r>
              <a:rPr lang="de-DE" b="0" dirty="0" err="1"/>
              <a:t>it</a:t>
            </a:r>
            <a:r>
              <a:rPr lang="de-DE" b="0" dirty="0"/>
              <a:t>, </a:t>
            </a:r>
            <a:r>
              <a:rPr lang="de-DE" b="0" dirty="0" err="1"/>
              <a:t>you</a:t>
            </a:r>
            <a:r>
              <a:rPr lang="de-DE" b="0" dirty="0"/>
              <a:t> fix </a:t>
            </a:r>
            <a:r>
              <a:rPr lang="de-DE" b="0" dirty="0" err="1"/>
              <a:t>it</a:t>
            </a:r>
            <a:endParaRPr lang="de-DE" b="0" dirty="0"/>
          </a:p>
          <a:p>
            <a:endParaRPr lang="de-DE" b="0" dirty="0"/>
          </a:p>
          <a:p>
            <a:r>
              <a:rPr lang="de-DE" b="0" dirty="0"/>
              <a:t>5 Aufgaben über die nächsten 2h, wir machen 30min Pause zwischendrin</a:t>
            </a:r>
          </a:p>
          <a:p>
            <a:r>
              <a:rPr lang="de-DE" b="0" dirty="0"/>
              <a:t>- Aufbau – Geschwindigkeit </a:t>
            </a:r>
          </a:p>
          <a:p>
            <a:r>
              <a:rPr lang="de-DE" b="0" dirty="0"/>
              <a:t>- Robustheit – Last</a:t>
            </a:r>
          </a:p>
          <a:p>
            <a:r>
              <a:rPr lang="de-DE" b="0" dirty="0"/>
              <a:t>- Zukunft – Wir schauen in die Zukunft</a:t>
            </a:r>
          </a:p>
          <a:p>
            <a:endParaRPr lang="de-DE" b="0" dirty="0"/>
          </a:p>
          <a:p>
            <a:r>
              <a:rPr lang="de-DE" b="0" dirty="0"/>
              <a:t>Aufgaben wurden einfach gewählt – sie sollen die Konzepte und die Funktion verständlich machen nicht die Tiefe – hierzu geben wir gern in der Pause</a:t>
            </a:r>
          </a:p>
          <a:p>
            <a:endParaRPr lang="de-DE" b="0" dirty="0"/>
          </a:p>
          <a:p>
            <a:r>
              <a:rPr lang="de-DE" b="0" dirty="0"/>
              <a:t>Fachliches Beispiel ist eine Wetter API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858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Lesen sie sich die Funktion in Ruhe durch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73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Observability</a:t>
            </a:r>
            <a:r>
              <a:rPr lang="de-DE" b="0" dirty="0"/>
              <a:t> + </a:t>
            </a:r>
            <a:r>
              <a:rPr lang="de-DE" b="1" dirty="0"/>
              <a:t>Reaktionsgeschwindigkeit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945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Aufbau: </a:t>
            </a:r>
          </a:p>
          <a:p>
            <a:r>
              <a:rPr lang="de-DE" dirty="0"/>
              <a:t>- N </a:t>
            </a:r>
            <a:r>
              <a:rPr lang="de-DE" dirty="0" err="1"/>
              <a:t>notebook</a:t>
            </a:r>
            <a:r>
              <a:rPr lang="de-DE" dirty="0"/>
              <a:t> – mit N </a:t>
            </a:r>
            <a:r>
              <a:rPr lang="de-DE" dirty="0" err="1"/>
              <a:t>accounts</a:t>
            </a:r>
            <a:endParaRPr lang="de-DE" dirty="0"/>
          </a:p>
          <a:p>
            <a:r>
              <a:rPr lang="de-DE" dirty="0" err="1"/>
              <a:t>serverless</a:t>
            </a:r>
            <a:endParaRPr lang="de-DE" dirty="0"/>
          </a:p>
          <a:p>
            <a:r>
              <a:rPr lang="de-DE" dirty="0" err="1"/>
              <a:t>elastic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Elastic</a:t>
            </a:r>
            <a:r>
              <a:rPr lang="de-DE" dirty="0"/>
              <a:t> erklären:</a:t>
            </a:r>
          </a:p>
          <a:p>
            <a:r>
              <a:rPr lang="de-DE" dirty="0"/>
              <a:t>Aufrufe pro Sekunde über die Zeit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93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So Blitzschlag</a:t>
            </a:r>
          </a:p>
          <a:p>
            <a:endParaRPr lang="de-DE" b="0" dirty="0"/>
          </a:p>
          <a:p>
            <a:r>
              <a:rPr lang="de-DE" b="0" dirty="0"/>
              <a:t>Mal angenommen, das Wetter verändert und wir sehen auf unserer Wanderschaft einen Blitz am Ende des Horizont</a:t>
            </a:r>
          </a:p>
          <a:p>
            <a:endParaRPr lang="de-DE" b="0" dirty="0"/>
          </a:p>
          <a:p>
            <a:r>
              <a:rPr lang="de-DE" b="0" dirty="0"/>
              <a:t>Wir zücken unsere Wetter Applikation und dann schauen wir mal welche Funktionen wir normalerweise aufrufen, </a:t>
            </a:r>
          </a:p>
          <a:p>
            <a:r>
              <a:rPr lang="de-DE" b="0" dirty="0"/>
              <a:t>mancher sagt ich schau mal ob es Regnet, der andere ob eine Sturmwarnung und der andere ist optimistisch und such nach dem nächsten Sonnenstrahl</a:t>
            </a:r>
          </a:p>
          <a:p>
            <a:endParaRPr lang="de-DE" b="0" dirty="0"/>
          </a:p>
          <a:p>
            <a:r>
              <a:rPr lang="de-DE" b="0" dirty="0"/>
              <a:t>und das simulieren wir jetzt mal gemeinsam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24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  <a:p>
            <a:endParaRPr lang="de-DE" b="0" dirty="0"/>
          </a:p>
          <a:p>
            <a:r>
              <a:rPr lang="de-DE" b="0" dirty="0"/>
              <a:t>Was sehen wir:</a:t>
            </a:r>
          </a:p>
          <a:p>
            <a:r>
              <a:rPr lang="de-DE" b="0" dirty="0"/>
              <a:t>- sie sehen pro Funktion ein eigenes  Skalierungsverhalten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wir merken auch das dies sehr schnell passiert ist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und man ahnt auch schon das sie Cloud hier langweilt, sind wir mal ehrlich 10 aufrufe pro </a:t>
            </a:r>
            <a:r>
              <a:rPr lang="de-DE" b="0" dirty="0" err="1"/>
              <a:t>Sekunge</a:t>
            </a:r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bekommen mit 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 günstige Ausführung, hohe Verfügbarkeit, Skalierung, höhere 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Entwicklungsgeschwindikeit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usw. am Ende des Tages zählt, dass das hohe Vertrauen des Kunden in das System weiterhin erfüllt werden (wenn nicht sogar übertroffen)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274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die Zukunft schauen</a:t>
            </a:r>
          </a:p>
          <a:p>
            <a:endParaRPr lang="de-DE" dirty="0"/>
          </a:p>
          <a:p>
            <a:r>
              <a:rPr lang="de-DE" dirty="0"/>
              <a:t>Plattform -&gt; Integration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3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ist Polly?</a:t>
            </a:r>
          </a:p>
          <a:p>
            <a:r>
              <a:rPr lang="de-DE" dirty="0"/>
              <a:t>Text in gesprochene Sprache, kenn wir alle von unserem elektronischen Helferlein. Siri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  <a:p>
            <a:pPr marL="171450" indent="-171450">
              <a:buFontTx/>
              <a:buChar char="-"/>
            </a:pPr>
            <a:r>
              <a:rPr lang="de-DE" dirty="0"/>
              <a:t>Orte an denen Lesen nicht möglich ist – in einem </a:t>
            </a:r>
            <a:r>
              <a:rPr lang="de-DE" dirty="0" err="1"/>
              <a:t>Museumguide</a:t>
            </a:r>
            <a:r>
              <a:rPr lang="de-DE" dirty="0"/>
              <a:t> (spart einen Sprecher)</a:t>
            </a:r>
          </a:p>
          <a:p>
            <a:pPr marL="171450" indent="-171450">
              <a:buFontTx/>
              <a:buChar char="-"/>
            </a:pPr>
            <a:r>
              <a:rPr lang="de-DE" dirty="0"/>
              <a:t>Monitoring - Alarm</a:t>
            </a:r>
          </a:p>
          <a:p>
            <a:endParaRPr lang="de-DE" dirty="0"/>
          </a:p>
          <a:p>
            <a:r>
              <a:rPr lang="de-DE" dirty="0"/>
              <a:t>Übersetzer sparen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530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Mit Polly wagen wir mal einen Blick die Zukunft wie man andere Services integriert</a:t>
            </a:r>
          </a:p>
          <a:p>
            <a:endParaRPr lang="de-DE" b="0" dirty="0"/>
          </a:p>
          <a:p>
            <a:r>
              <a:rPr lang="de-DE" b="0" dirty="0"/>
              <a:t>Aufbau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Diesesmal</a:t>
            </a:r>
            <a:r>
              <a:rPr lang="de-DE" b="0" dirty="0"/>
              <a:t> haben wir uns ein schickes Frontend gebaut und darüber rufen wir unsere SLS Funktion auf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Funktion ruft Polly auf – diese bietet eine API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513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601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098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dirty="0"/>
              <a:t>Wir laden unsere Funktionen die wir lokal entwickeln in die Cloud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wir arbeiten direkt mit der Cloud d.h. alles ist produktiv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lokal– voll eingerichtet Entwicklungsumgebung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Auch in der Cloud sind schon alle Accounts da, wir müssen uns nur noch ein loggen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Als Betriebssystem auf den Notebooks kommt Linux zum Einsatz – Warum?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der </a:t>
            </a:r>
            <a:r>
              <a:rPr lang="de-DE" b="0" dirty="0" err="1"/>
              <a:t>CloudProvider</a:t>
            </a:r>
            <a:r>
              <a:rPr lang="de-DE" b="0" dirty="0"/>
              <a:t> Amazon </a:t>
            </a:r>
            <a:r>
              <a:rPr lang="de-DE" b="0" dirty="0" err="1"/>
              <a:t>WebService</a:t>
            </a:r>
            <a:r>
              <a:rPr lang="de-DE" b="0" dirty="0"/>
              <a:t> – Warum: Diese sind mit SLS führend und haben die mitunter die größte Funktionsauswahl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655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</a:pPr>
            <a:r>
              <a:rPr lang="de-DE" sz="12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TODO: </a:t>
            </a: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ask</a:t>
            </a:r>
            <a:r>
              <a:rPr lang="de-DE" sz="1200" b="1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lisa</a:t>
            </a:r>
            <a:endParaRPr lang="de-DE" sz="1200" b="1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endParaRPr lang="de-DE" sz="1200" b="1" dirty="0"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Observability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	– 	Komplexität beobachten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Platform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	– 	Automation &amp; Integration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DevOps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  	– 	</a:t>
            </a:r>
            <a:r>
              <a:rPr lang="de-DE" sz="12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Build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de-DE" sz="1200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run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&amp; fix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Resillienz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 	– 	Ausfallsicherheit</a:t>
            </a:r>
          </a:p>
          <a:p>
            <a:pPr algn="l">
              <a:spcBef>
                <a:spcPts val="600"/>
              </a:spcBef>
            </a:pPr>
            <a:r>
              <a:rPr lang="de-DE" sz="1200" b="1" dirty="0" err="1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Serverless</a:t>
            </a:r>
            <a:r>
              <a:rPr lang="de-DE" sz="12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     	– 	Reaktionszeit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63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technologien</a:t>
            </a:r>
            <a:r>
              <a:rPr lang="de-DE" b="0" dirty="0"/>
              <a:t> – 3 </a:t>
            </a:r>
            <a:r>
              <a:rPr lang="de-DE" b="0" dirty="0" err="1"/>
              <a:t>STück</a:t>
            </a:r>
            <a:endParaRPr lang="de-DE" b="0" dirty="0"/>
          </a:p>
          <a:p>
            <a:r>
              <a:rPr lang="de-DE" b="0" dirty="0"/>
              <a:t>- </a:t>
            </a:r>
            <a:r>
              <a:rPr lang="de-DE" b="0" dirty="0" err="1"/>
              <a:t>serverless</a:t>
            </a:r>
            <a:r>
              <a:rPr lang="de-DE" b="0" dirty="0"/>
              <a:t> </a:t>
            </a:r>
            <a:r>
              <a:rPr lang="de-DE" b="0" dirty="0" err="1"/>
              <a:t>framework</a:t>
            </a:r>
            <a:r>
              <a:rPr lang="de-DE" b="0" dirty="0"/>
              <a:t> – hilft uns Funktionen in die Cloud hochzuladen – es ist einfach und intuitiv von der Bedienung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lambda</a:t>
            </a:r>
            <a:r>
              <a:rPr lang="de-DE" b="0" dirty="0"/>
              <a:t> – Der </a:t>
            </a:r>
            <a:r>
              <a:rPr lang="de-DE" b="0" dirty="0" err="1"/>
              <a:t>Funktions</a:t>
            </a:r>
            <a:r>
              <a:rPr lang="de-DE" b="0" dirty="0"/>
              <a:t> Service von AWS heißt </a:t>
            </a:r>
            <a:r>
              <a:rPr lang="de-DE" b="0" dirty="0" err="1"/>
              <a:t>lambda</a:t>
            </a:r>
            <a:r>
              <a:rPr lang="de-DE" b="0" dirty="0"/>
              <a:t>, darin läuft später unser Code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und als Programmiersprache haben wir </a:t>
            </a:r>
            <a:r>
              <a:rPr lang="de-DE" b="0" dirty="0" err="1"/>
              <a:t>python</a:t>
            </a:r>
            <a:r>
              <a:rPr lang="de-DE" b="0" dirty="0"/>
              <a:t> gewählt – Diese ist weit verbreitet und simple gestrickt. Wenn man z.B. mit einer Programmiersprache anfangen möchte ist diese deshalb gut geeignet</a:t>
            </a:r>
          </a:p>
          <a:p>
            <a:endParaRPr lang="de-DE" b="0" dirty="0"/>
          </a:p>
          <a:p>
            <a:r>
              <a:rPr lang="de-DE" b="0" dirty="0"/>
              <a:t>So bevor wir uns an die erste Aufgabe wagen, machen wir uns noch mit unserer lokalen Entwicklungsumgebung vertraut, </a:t>
            </a:r>
            <a:r>
              <a:rPr lang="de-DE" b="0" dirty="0" err="1"/>
              <a:t>daui</a:t>
            </a:r>
            <a:r>
              <a:rPr lang="de-DE" b="0" dirty="0"/>
              <a:t> ran ans Notebook 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Einloggen: </a:t>
            </a:r>
            <a:r>
              <a:rPr lang="de-DE" b="0" dirty="0" err="1"/>
              <a:t>nse</a:t>
            </a:r>
            <a:r>
              <a:rPr lang="de-DE" b="0" dirty="0"/>
              <a:t> / </a:t>
            </a:r>
            <a:r>
              <a:rPr lang="de-DE" b="0" dirty="0" err="1"/>
              <a:t>nse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Sie sehen nun einen Desktop, auf dem 3 Programme platziert sind – Ich mach das immer vor</a:t>
            </a:r>
          </a:p>
          <a:p>
            <a:pPr marL="628650" lvl="1" indent="-171450">
              <a:buFontTx/>
              <a:buChar char="-"/>
            </a:pPr>
            <a:r>
              <a:rPr lang="de-DE" b="0" dirty="0" err="1"/>
              <a:t>chat</a:t>
            </a:r>
            <a:r>
              <a:rPr lang="de-DE" b="0" dirty="0"/>
              <a:t> nur für den Fall das wir mal eine Information digital austauschen wollen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30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Bauen!</a:t>
            </a:r>
          </a:p>
          <a:p>
            <a:endParaRPr lang="de-DE" dirty="0"/>
          </a:p>
          <a:p>
            <a:r>
              <a:rPr lang="de-DE" b="1" dirty="0"/>
              <a:t>Szenario</a:t>
            </a:r>
            <a:r>
              <a:rPr lang="de-DE" dirty="0"/>
              <a:t>: Wir haben wie schon erwähnt eine etwas ältere Wetter-Anwendung, welche dringend auf den neuesten Stand gebracht werden muss.</a:t>
            </a:r>
          </a:p>
          <a:p>
            <a:r>
              <a:rPr lang="de-DE" dirty="0"/>
              <a:t>Zuvor ist sie regelmäßig unter Last zusammengebrochen und das einbauen von neuen Features hat sehr lange gedauert.</a:t>
            </a:r>
          </a:p>
          <a:p>
            <a:r>
              <a:rPr lang="de-DE" dirty="0"/>
              <a:t>So Entscheidung ist gefallen wir ziehen damit in die Cloud und wir wählen </a:t>
            </a:r>
            <a:r>
              <a:rPr lang="de-DE" dirty="0" err="1"/>
              <a:t>Serverless</a:t>
            </a:r>
            <a:r>
              <a:rPr lang="de-DE" dirty="0"/>
              <a:t> dafür, da wir wissen das die verschiedenen Funktionalitäten die der Monolith anbietet unterschiedlich stark von außen genutzt werden.</a:t>
            </a:r>
          </a:p>
          <a:p>
            <a:endParaRPr lang="de-DE" dirty="0"/>
          </a:p>
          <a:p>
            <a:r>
              <a:rPr lang="de-DE" b="1" dirty="0"/>
              <a:t>Beispiel für solche Funktionen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Helligkeit, Wind, Temperatur und weitere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So wir haben einen </a:t>
            </a:r>
            <a:r>
              <a:rPr lang="de-DE" b="1" dirty="0" err="1"/>
              <a:t>monolithen</a:t>
            </a:r>
            <a:r>
              <a:rPr lang="de-DE" b="1" dirty="0"/>
              <a:t> mal vorbereitet - Code zeigen (Nicht nachmachen)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 err="1"/>
              <a:t>monolith</a:t>
            </a:r>
            <a:r>
              <a:rPr lang="de-DE" b="0" dirty="0"/>
              <a:t> starten mit Schnittstelle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Schnittstelle erklären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Ihre Aufgabe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ist nun den </a:t>
            </a:r>
            <a:r>
              <a:rPr lang="de-DE" b="0" dirty="0" err="1"/>
              <a:t>code</a:t>
            </a:r>
            <a:r>
              <a:rPr lang="de-DE" b="0" dirty="0"/>
              <a:t> des </a:t>
            </a:r>
            <a:r>
              <a:rPr lang="de-DE" b="0" dirty="0" err="1"/>
              <a:t>monolithen</a:t>
            </a:r>
            <a:r>
              <a:rPr lang="de-DE" b="0" dirty="0"/>
              <a:t> in die </a:t>
            </a:r>
            <a:r>
              <a:rPr lang="de-DE" b="0" dirty="0" err="1"/>
              <a:t>Serverless</a:t>
            </a:r>
            <a:r>
              <a:rPr lang="de-DE" b="0" dirty="0"/>
              <a:t> </a:t>
            </a:r>
            <a:r>
              <a:rPr lang="de-DE" b="0" dirty="0" err="1"/>
              <a:t>funktionen</a:t>
            </a:r>
            <a:r>
              <a:rPr lang="de-DE" b="0" dirty="0"/>
              <a:t> zu kopieren und dann hochzuladen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/>
              <a:t>wir machen das Schritt für Schritt zusammen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67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Nur soviel sie können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auf Einrücken achten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Hand heben wenn Hilfe</a:t>
            </a:r>
          </a:p>
          <a:p>
            <a:endParaRPr lang="de-DE" b="0" dirty="0"/>
          </a:p>
          <a:p>
            <a:r>
              <a:rPr lang="de-DE" b="0" dirty="0"/>
              <a:t>Browser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login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lambda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 err="1"/>
              <a:t>logs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44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serverless</a:t>
            </a:r>
            <a:r>
              <a:rPr lang="de-DE" dirty="0"/>
              <a:t> - </a:t>
            </a:r>
            <a:r>
              <a:rPr lang="de-DE" b="1" dirty="0"/>
              <a:t>Entwicklungsgeschwindigkeit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49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11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Robustheit</a:t>
            </a:r>
          </a:p>
          <a:p>
            <a:endParaRPr lang="de-DE" b="0" dirty="0"/>
          </a:p>
          <a:p>
            <a:r>
              <a:rPr lang="de-DE" b="1" dirty="0" err="1"/>
              <a:t>Observability</a:t>
            </a:r>
            <a:r>
              <a:rPr lang="de-DE" b="0" dirty="0"/>
              <a:t> – ich schaue in die Blackbox</a:t>
            </a:r>
          </a:p>
          <a:p>
            <a:r>
              <a:rPr lang="de-DE" b="0" dirty="0"/>
              <a:t>- wir haben aktuell 5 </a:t>
            </a:r>
            <a:r>
              <a:rPr lang="de-DE" b="0" dirty="0" err="1"/>
              <a:t>funktionen</a:t>
            </a:r>
            <a:r>
              <a:rPr lang="de-DE" b="0" dirty="0"/>
              <a:t>, wenn man so einen </a:t>
            </a:r>
            <a:r>
              <a:rPr lang="de-DE" b="0" dirty="0" err="1"/>
              <a:t>business</a:t>
            </a:r>
            <a:r>
              <a:rPr lang="de-DE" b="0" dirty="0"/>
              <a:t> </a:t>
            </a:r>
            <a:r>
              <a:rPr lang="de-DE" b="0" dirty="0" err="1"/>
              <a:t>monolithen</a:t>
            </a:r>
            <a:r>
              <a:rPr lang="de-DE" b="0" dirty="0"/>
              <a:t> mal zerlegt können das weitaus mehr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116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Entweder wir sind gerade in den Nähe eines Vulkans </a:t>
            </a:r>
            <a:r>
              <a:rPr lang="de-DE" b="0" dirty="0" err="1"/>
              <a:t>unterweges</a:t>
            </a:r>
            <a:r>
              <a:rPr lang="de-DE" b="0" dirty="0"/>
              <a:t> oder </a:t>
            </a:r>
            <a:r>
              <a:rPr lang="de-DE" b="0" dirty="0" err="1"/>
              <a:t>vll</a:t>
            </a:r>
            <a:r>
              <a:rPr lang="de-DE" b="0" dirty="0"/>
              <a:t> etwas </a:t>
            </a:r>
            <a:r>
              <a:rPr lang="de-DE" b="0" dirty="0" err="1"/>
              <a:t>warscheinlicher</a:t>
            </a:r>
            <a:r>
              <a:rPr lang="de-DE" b="0" dirty="0"/>
              <a:t> es hat sich ein Programmierfehler ein geschlichen und den gilt es jetzt zu suchen und zu reparieren.</a:t>
            </a:r>
          </a:p>
          <a:p>
            <a:endParaRPr lang="de-DE" b="0" dirty="0"/>
          </a:p>
          <a:p>
            <a:r>
              <a:rPr lang="de-DE" b="0" dirty="0" err="1"/>
              <a:t>Observability</a:t>
            </a:r>
            <a:endParaRPr lang="de-DE" b="0" dirty="0"/>
          </a:p>
          <a:p>
            <a:r>
              <a:rPr lang="de-DE" b="0" dirty="0"/>
              <a:t>+ </a:t>
            </a:r>
            <a:r>
              <a:rPr lang="de-DE" b="1" dirty="0"/>
              <a:t>Reaktionsgeschwindigkeit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461E-DD6C-1A43-B12D-8A7AFF40354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21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9E7C11-D88B-AF40-BE47-AEE1930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C2DF04-38A0-8148-8B7B-E10AFDC9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8772C-A781-3E4E-A134-D81427C4F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3F30D1-88DC-EC48-A43F-46F650D2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1C466D-C942-EF46-A388-3B4649A3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12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64FB8B-45D4-7D45-A58D-829EC818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022B2B-2193-4E42-B5F4-AF22C435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F45A13-A180-4844-A462-FAFF9A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66D12-DC4E-5645-A88B-43622AF9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9E4F2F-D291-0C4C-830E-70974EFD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9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A1D8C7-D16A-434B-9419-CE8A6E41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8B0369-1DEF-E841-8F8F-8FB5BF4C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649FD-C590-4F4D-8F8F-1DAE5A81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7B29B-C752-1C4F-8C30-A302D117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672B7-6202-4F47-9139-545AA557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13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6A002F-D36C-6A41-9487-3A88F531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65699-FD99-AD45-AF34-114DBD8E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335116-1B33-5948-B797-A0CF47A9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7F7F9D-5162-424B-AC2B-C8AA2D34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158DD-1A29-404F-88D1-59C96DAC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7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9488F-1C94-3F40-AFD0-464F018B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E2B38F-D84A-D44F-BEBE-299215A2E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F1149-6B69-294A-8531-1327E1A4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BF380-B83C-E94D-989C-48B27230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AC2486-DBD7-F14B-B3C7-9A7E0419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49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D7BC5-CB3A-2B4F-BD9A-80309664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91D3C6-1CCC-474E-82F3-9CD6DD853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7A75CD-09B7-4E47-816F-DDF3DFD4D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802ED9-1FF6-A448-A8ED-80147A1D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1432B-5DAF-A04C-9082-AED4D97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4D87EF-B45F-384C-AAAA-3950FAF1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71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1F16-BB36-5A40-BBFB-829B518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07D46D-A6A6-F84B-A10D-B0513483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2049F0-FC0D-CD4F-8F0A-AC35B046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707FE8-73A3-014C-8DE5-791AE5688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D7115A-534B-2540-8EA5-378BBDD3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7F1E7D-B35E-1E42-9F1E-9CB4D827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A2693-9864-6340-A693-172DD10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7A88F2-38D2-B94F-BE50-1E40AD0D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82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ACBF2-32DC-6141-858C-9E26C91A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BAA563-3369-5D4E-9C74-EBEDF140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486759-6D38-FD4F-9A35-DDE33E6E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B1AA64-EBC0-F84B-AC59-D75C20DA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8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2C6D5E-44C1-7041-A69D-5AB14D7B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B27092-270E-BB4E-8B75-852A2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054648-C588-2D48-959A-F9CB2AAD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23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AD259-7F17-B647-9016-72E6EF10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705C4C-E806-9542-B8F8-645D2AF6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27086-8868-7643-9528-B82D3E97E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1C487F-F227-B345-9B73-9524B94D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720320-623F-9241-AA83-26A27622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60488A-74C6-4745-B624-DAEC6A34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06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6C648-5300-8E45-A193-7247E9DC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942B3B-0528-7545-9AF2-0B6841632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2EA95E-1F15-EA46-AF3E-1BD3E6AEF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18262D-0040-004C-A249-10947EEE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3EE93-9C4D-ED4D-8905-6C422C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38E6EA-6EA8-154E-9F2A-B2B19E92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3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B689F-6E63-0749-A99B-5ABCD052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E73933-ABE7-5340-8265-EE1E90324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AE3FD-033E-EF41-A5FA-5AEC3E662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798B3-4BE3-CF41-BF85-A9EB0C2C6B31}" type="datetimeFigureOut">
              <a:rPr lang="de-DE" smtClean="0"/>
              <a:t>09.04.19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915853-038A-A249-9FE3-F12D2E53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ABE0F2-2B4F-FE43-B1F2-65E43989C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32FA-CC6E-7749-881D-AC3232831F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73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oudlandscape.fe-in-der-cloud.d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2990686" y="-277316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162E26F-B817-AE49-9A21-7B9099F16F1C}"/>
              </a:ext>
            </a:extLst>
          </p:cNvPr>
          <p:cNvSpPr txBox="1">
            <a:spLocks/>
          </p:cNvSpPr>
          <p:nvPr/>
        </p:nvSpPr>
        <p:spPr>
          <a:xfrm>
            <a:off x="-1050543" y="434465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Aufbau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F9A907B-5464-9440-B0CB-916C2C6BC54A}"/>
              </a:ext>
            </a:extLst>
          </p:cNvPr>
          <p:cNvSpPr txBox="1">
            <a:spLocks/>
          </p:cNvSpPr>
          <p:nvPr/>
        </p:nvSpPr>
        <p:spPr>
          <a:xfrm>
            <a:off x="2746206" y="434465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Robustheit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66F92C8-A90B-0E4B-9449-665B73DC6BCE}"/>
              </a:ext>
            </a:extLst>
          </p:cNvPr>
          <p:cNvSpPr txBox="1">
            <a:spLocks/>
          </p:cNvSpPr>
          <p:nvPr/>
        </p:nvSpPr>
        <p:spPr>
          <a:xfrm>
            <a:off x="6670905" y="4344657"/>
            <a:ext cx="6580706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Zukunft</a:t>
            </a:r>
          </a:p>
        </p:txBody>
      </p:sp>
      <p:pic>
        <p:nvPicPr>
          <p:cNvPr id="4" name="Grafik 3" descr="Ein Bild, das Licht, Objekt, Tasse enthält.&#10;&#10;Automatisch generierte Beschreibung">
            <a:extLst>
              <a:ext uri="{FF2B5EF4-FFF2-40B4-BE49-F238E27FC236}">
                <a16:creationId xmlns:a16="http://schemas.microsoft.com/office/drawing/2014/main" id="{AB0E7BEE-1E65-F64C-BFB0-3BF138C1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601" y="1466192"/>
            <a:ext cx="2503313" cy="3247697"/>
          </a:xfrm>
          <a:prstGeom prst="rect">
            <a:avLst/>
          </a:prstGeom>
        </p:spPr>
      </p:pic>
      <p:pic>
        <p:nvPicPr>
          <p:cNvPr id="11" name="Grafik 10" descr="Ein Bild, das draußen, Hosenpresse, weiß, Gebäude enthält.&#10;&#10;Automatisch generierte Beschreibung">
            <a:extLst>
              <a:ext uri="{FF2B5EF4-FFF2-40B4-BE49-F238E27FC236}">
                <a16:creationId xmlns:a16="http://schemas.microsoft.com/office/drawing/2014/main" id="{61D53365-8B2D-AF49-8996-6E3CBD14B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0132">
            <a:off x="1702563" y="1745364"/>
            <a:ext cx="822385" cy="3294993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4A38F68-5EBC-4447-B552-1FAC0B276B9E}"/>
              </a:ext>
            </a:extLst>
          </p:cNvPr>
          <p:cNvGrpSpPr/>
          <p:nvPr/>
        </p:nvGrpSpPr>
        <p:grpSpPr>
          <a:xfrm>
            <a:off x="4323942" y="2006533"/>
            <a:ext cx="3618352" cy="2464003"/>
            <a:chOff x="3117721" y="1997638"/>
            <a:chExt cx="4955628" cy="453473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0E73BFE-6D86-3444-973D-442BF030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03878">
              <a:off x="5483398" y="4456033"/>
              <a:ext cx="917959" cy="2076335"/>
            </a:xfrm>
            <a:prstGeom prst="rect">
              <a:avLst/>
            </a:prstGeom>
          </p:spPr>
        </p:pic>
        <p:pic>
          <p:nvPicPr>
            <p:cNvPr id="18" name="Grafik 17" descr="Ein Bild, das Tier enthält.&#10;&#10;Automatisch generierte Beschreibung">
              <a:extLst>
                <a:ext uri="{FF2B5EF4-FFF2-40B4-BE49-F238E27FC236}">
                  <a16:creationId xmlns:a16="http://schemas.microsoft.com/office/drawing/2014/main" id="{37D98014-1BF6-B447-9FF5-E44339FC0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7721" y="1997638"/>
              <a:ext cx="4955628" cy="2862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87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1491095"/>
            <a:ext cx="11288110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203434" y="1916180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1) cd task3</a:t>
            </a:r>
            <a:b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2) Suchen sie nach dem Fehler in      </a:t>
            </a:r>
            <a:b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temperature.py</a:t>
            </a:r>
            <a:endParaRPr lang="de-DE" sz="36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./</a:t>
            </a:r>
            <a:r>
              <a:rPr lang="de-DE" sz="36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Funktion aufrufen</a:t>
            </a:r>
            <a:b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(link steht in der </a:t>
            </a:r>
            <a:r>
              <a:rPr lang="de-DE" sz="36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console</a:t>
            </a: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5) Monitor gegenprüfen</a:t>
            </a:r>
          </a:p>
        </p:txBody>
      </p:sp>
    </p:spTree>
    <p:extLst>
      <p:ext uri="{BB962C8B-B14F-4D97-AF65-F5344CB8AC3E}">
        <p14:creationId xmlns:p14="http://schemas.microsoft.com/office/powerpoint/2010/main" val="417227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>
            <a:extLst>
              <a:ext uri="{FF2B5EF4-FFF2-40B4-BE49-F238E27FC236}">
                <a16:creationId xmlns:a16="http://schemas.microsoft.com/office/drawing/2014/main" id="{616A8CFD-8A0D-9B4C-8AEE-CBAD7ADBFD04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TODO -Sonnig mit Aussicht auf mehr</a:t>
            </a:r>
          </a:p>
        </p:txBody>
      </p:sp>
    </p:spTree>
    <p:extLst>
      <p:ext uri="{BB962C8B-B14F-4D97-AF65-F5344CB8AC3E}">
        <p14:creationId xmlns:p14="http://schemas.microsoft.com/office/powerpoint/2010/main" val="384525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543CDC0A-64A0-C246-AF8E-4FA9D7008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33" y="5309760"/>
            <a:ext cx="1429433" cy="245560"/>
          </a:xfrm>
          <a:prstGeom prst="rect">
            <a:avLst/>
          </a:prstGeom>
        </p:spPr>
      </p:pic>
      <p:pic>
        <p:nvPicPr>
          <p:cNvPr id="55" name="Grafik 54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801B61FD-A9C2-2B40-A20F-939765E8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93" y="2418336"/>
            <a:ext cx="1429433" cy="245560"/>
          </a:xfrm>
          <a:prstGeom prst="rect">
            <a:avLst/>
          </a:prstGeom>
        </p:spPr>
      </p:pic>
      <p:pic>
        <p:nvPicPr>
          <p:cNvPr id="6" name="Grafik 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27999136-2D11-9D48-AB9E-1F1368AAA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50" y="2073775"/>
            <a:ext cx="1581412" cy="1379765"/>
          </a:xfrm>
          <a:prstGeom prst="rect">
            <a:avLst/>
          </a:prstGeom>
        </p:spPr>
      </p:pic>
      <p:pic>
        <p:nvPicPr>
          <p:cNvPr id="19" name="Grafik 18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C0BEB898-1D8C-9242-BCB9-078318738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42" y="4913699"/>
            <a:ext cx="1581412" cy="1379765"/>
          </a:xfrm>
          <a:prstGeom prst="rect">
            <a:avLst/>
          </a:prstGeom>
        </p:spPr>
      </p:pic>
      <p:pic>
        <p:nvPicPr>
          <p:cNvPr id="23" name="Grafik 22" descr="Ein Bild, das Tier enthält.&#10;&#10;Automatisch generierte Beschreibung">
            <a:extLst>
              <a:ext uri="{FF2B5EF4-FFF2-40B4-BE49-F238E27FC236}">
                <a16:creationId xmlns:a16="http://schemas.microsoft.com/office/drawing/2014/main" id="{ABE67D86-E366-3244-882C-3DBEDA896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266" y="1740497"/>
            <a:ext cx="2923740" cy="172426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F5729A4-D623-7447-A8CC-A4E1F6CB08C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4093254" y="2403326"/>
            <a:ext cx="511731" cy="39860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44ABEDD-64D5-4B4D-982B-6A3B0431E2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4710270" y="2403326"/>
            <a:ext cx="511731" cy="398603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689026C-7714-E44A-88CE-A188BE688F5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5343052" y="2403326"/>
            <a:ext cx="511731" cy="398603"/>
          </a:xfrm>
          <a:prstGeom prst="rect">
            <a:avLst/>
          </a:prstGeom>
        </p:spPr>
      </p:pic>
      <p:pic>
        <p:nvPicPr>
          <p:cNvPr id="34" name="Grafik 33" descr="Ein Bild, das Tier enthält.&#10;&#10;Automatisch generierte Beschreibung">
            <a:extLst>
              <a:ext uri="{FF2B5EF4-FFF2-40B4-BE49-F238E27FC236}">
                <a16:creationId xmlns:a16="http://schemas.microsoft.com/office/drawing/2014/main" id="{6A927FC5-5CC2-B74F-8FC7-578D63B91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016" y="4570410"/>
            <a:ext cx="2923740" cy="1724261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3FD9526-3778-7E4A-A209-68557E75A71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4164004" y="5233239"/>
            <a:ext cx="511731" cy="39860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AE3E3E-1B82-1E45-B29A-9E79025EC6C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4781020" y="5233239"/>
            <a:ext cx="511731" cy="39860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1F5E0807-AC3F-AA41-8F13-E3E61C5896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5398036" y="5233239"/>
            <a:ext cx="511731" cy="398603"/>
          </a:xfrm>
          <a:prstGeom prst="rect">
            <a:avLst/>
          </a:prstGeom>
        </p:spPr>
      </p:pic>
      <p:sp>
        <p:nvSpPr>
          <p:cNvPr id="38" name="Titel 1">
            <a:extLst>
              <a:ext uri="{FF2B5EF4-FFF2-40B4-BE49-F238E27FC236}">
                <a16:creationId xmlns:a16="http://schemas.microsoft.com/office/drawing/2014/main" id="{7E92F820-69EC-C648-A99B-673BDC6B7B7A}"/>
              </a:ext>
            </a:extLst>
          </p:cNvPr>
          <p:cNvSpPr txBox="1">
            <a:spLocks/>
          </p:cNvSpPr>
          <p:nvPr/>
        </p:nvSpPr>
        <p:spPr>
          <a:xfrm>
            <a:off x="-345780" y="2408033"/>
            <a:ext cx="2587746" cy="451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Gruppe 1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21ACB09-2899-CB45-9C18-AC13EBB9715D}"/>
              </a:ext>
            </a:extLst>
          </p:cNvPr>
          <p:cNvGrpSpPr/>
          <p:nvPr/>
        </p:nvGrpSpPr>
        <p:grpSpPr>
          <a:xfrm>
            <a:off x="8292663" y="2602628"/>
            <a:ext cx="3086310" cy="2677613"/>
            <a:chOff x="8622308" y="2833850"/>
            <a:chExt cx="2788195" cy="2287589"/>
          </a:xfrm>
        </p:grpSpPr>
        <p:pic>
          <p:nvPicPr>
            <p:cNvPr id="42" name="Grafik 41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FEF8467A-3589-8244-9D21-4632F5F7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2E6BC5F1-087A-D046-BE4C-AD319322C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21ED41B2-7F37-7B41-854F-B60B1030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pic>
        <p:nvPicPr>
          <p:cNvPr id="47" name="Grafik 46" descr="Ein Bild, das Monitor enthält.&#10;&#10;Automatisch generierte Beschreibung">
            <a:extLst>
              <a:ext uri="{FF2B5EF4-FFF2-40B4-BE49-F238E27FC236}">
                <a16:creationId xmlns:a16="http://schemas.microsoft.com/office/drawing/2014/main" id="{D00FDF6F-11F4-4246-B988-6557E316C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5161" y="3166747"/>
            <a:ext cx="2276698" cy="1205267"/>
          </a:xfrm>
          <a:prstGeom prst="rect">
            <a:avLst/>
          </a:prstGeom>
        </p:spPr>
      </p:pic>
      <p:sp>
        <p:nvSpPr>
          <p:cNvPr id="50" name="Titel 1">
            <a:extLst>
              <a:ext uri="{FF2B5EF4-FFF2-40B4-BE49-F238E27FC236}">
                <a16:creationId xmlns:a16="http://schemas.microsoft.com/office/drawing/2014/main" id="{C6E1F88C-83EA-874D-A0B6-6ABF1502F804}"/>
              </a:ext>
            </a:extLst>
          </p:cNvPr>
          <p:cNvSpPr txBox="1">
            <a:spLocks/>
          </p:cNvSpPr>
          <p:nvPr/>
        </p:nvSpPr>
        <p:spPr>
          <a:xfrm>
            <a:off x="7610888" y="5121439"/>
            <a:ext cx="4465243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Aufrufe pro Sekunde</a:t>
            </a:r>
          </a:p>
        </p:txBody>
      </p:sp>
      <p:sp>
        <p:nvSpPr>
          <p:cNvPr id="51" name="Titel 1">
            <a:extLst>
              <a:ext uri="{FF2B5EF4-FFF2-40B4-BE49-F238E27FC236}">
                <a16:creationId xmlns:a16="http://schemas.microsoft.com/office/drawing/2014/main" id="{02B5A275-21CE-2445-9602-5EDE18938841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Wie </a:t>
            </a:r>
            <a:r>
              <a:rPr lang="de-DE" sz="48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messen wir Überlast</a:t>
            </a: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?</a:t>
            </a:r>
          </a:p>
        </p:txBody>
      </p:sp>
      <p:pic>
        <p:nvPicPr>
          <p:cNvPr id="52" name="Grafik 51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19336207-9636-7F44-899E-09AE1738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97604">
            <a:off x="6645618" y="2721815"/>
            <a:ext cx="1429433" cy="245560"/>
          </a:xfrm>
          <a:prstGeom prst="rect">
            <a:avLst/>
          </a:prstGeom>
        </p:spPr>
      </p:pic>
      <p:pic>
        <p:nvPicPr>
          <p:cNvPr id="53" name="Grafik 52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948B17BF-E48D-3448-8809-674790DC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16378">
            <a:off x="6641055" y="4800010"/>
            <a:ext cx="1429433" cy="245560"/>
          </a:xfrm>
          <a:prstGeom prst="rect">
            <a:avLst/>
          </a:prstGeom>
        </p:spPr>
      </p:pic>
      <p:sp>
        <p:nvSpPr>
          <p:cNvPr id="54" name="Titel 1">
            <a:extLst>
              <a:ext uri="{FF2B5EF4-FFF2-40B4-BE49-F238E27FC236}">
                <a16:creationId xmlns:a16="http://schemas.microsoft.com/office/drawing/2014/main" id="{421EB158-D08E-3240-9A4E-3A631B43C0EB}"/>
              </a:ext>
            </a:extLst>
          </p:cNvPr>
          <p:cNvSpPr txBox="1">
            <a:spLocks/>
          </p:cNvSpPr>
          <p:nvPr/>
        </p:nvSpPr>
        <p:spPr>
          <a:xfrm>
            <a:off x="-303641" y="5261097"/>
            <a:ext cx="2587746" cy="451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Gruppe 2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9C7CDC32-8D81-534C-A98F-F56587AA55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8544" y="2463999"/>
            <a:ext cx="190500" cy="16510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87E5828-768B-C346-97C1-0489E52FD1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2746" y="5321709"/>
            <a:ext cx="1905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5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61E5BC-F553-6345-911C-F0986362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30" y="1540790"/>
            <a:ext cx="4550860" cy="341194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2A8CD9-3011-5F44-8FFA-136DD39C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3878">
            <a:off x="5537990" y="4580736"/>
            <a:ext cx="917959" cy="2076335"/>
          </a:xfrm>
          <a:prstGeom prst="rect">
            <a:avLst/>
          </a:prstGeom>
        </p:spPr>
      </p:pic>
      <p:sp>
        <p:nvSpPr>
          <p:cNvPr id="27" name="Titel 1">
            <a:extLst>
              <a:ext uri="{FF2B5EF4-FFF2-40B4-BE49-F238E27FC236}">
                <a16:creationId xmlns:a16="http://schemas.microsoft.com/office/drawing/2014/main" id="{CCC5F1AE-510A-D543-868E-2F2671691F63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Das Wetter ist wechselhaft</a:t>
            </a:r>
          </a:p>
        </p:txBody>
      </p:sp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130C1E94-5BE5-3B4A-9F21-F5FF08A8A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721" y="2231525"/>
            <a:ext cx="4955628" cy="286272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606866-411E-EA43-8887-31CABFF75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58257">
            <a:off x="3317991" y="5455985"/>
            <a:ext cx="469900" cy="571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102FF6D-2219-8E4F-ADFD-3DCA72583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8257">
            <a:off x="3748523" y="5008488"/>
            <a:ext cx="444500" cy="635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3DB840-0997-EC4D-91C5-C84F64ABD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58257">
            <a:off x="4091453" y="5376354"/>
            <a:ext cx="482600" cy="5969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256121-0139-5045-A9B7-1E6B33A49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58257">
            <a:off x="4674523" y="5216558"/>
            <a:ext cx="292100" cy="571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50EDF8-649F-EB45-8569-3D2436097A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58257">
            <a:off x="3298288" y="4711966"/>
            <a:ext cx="34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4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28" y="1585856"/>
            <a:ext cx="10752082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897117" y="2420178"/>
            <a:ext cx="9711560" cy="3450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1) cd task4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2) 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dark-clouds.sh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Wählen sie eine Funktion aus &amp; 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  legen sie mal ordentlich Last an!</a:t>
            </a:r>
          </a:p>
        </p:txBody>
      </p:sp>
    </p:spTree>
    <p:extLst>
      <p:ext uri="{BB962C8B-B14F-4D97-AF65-F5344CB8AC3E}">
        <p14:creationId xmlns:p14="http://schemas.microsoft.com/office/powerpoint/2010/main" val="117845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0812" y="-405447"/>
            <a:ext cx="102068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Über 400 Dienste stehen uns zur Auswahl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D000BC2-2F76-3440-B263-C1CF0B6A4466}"/>
              </a:ext>
            </a:extLst>
          </p:cNvPr>
          <p:cNvSpPr txBox="1"/>
          <p:nvPr/>
        </p:nvSpPr>
        <p:spPr>
          <a:xfrm>
            <a:off x="8647529" y="6221640"/>
            <a:ext cx="27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&gt; LINK - Dynamic landscape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5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0DC8795-B73B-D844-AE92-39D14E31947F}"/>
              </a:ext>
            </a:extLst>
          </p:cNvPr>
          <p:cNvSpPr/>
          <p:nvPr/>
        </p:nvSpPr>
        <p:spPr>
          <a:xfrm>
            <a:off x="2894982" y="965200"/>
            <a:ext cx="5728317" cy="54786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956466" y="-329247"/>
            <a:ext cx="94194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44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wählen für heute Polly</a:t>
            </a:r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99" y="1178519"/>
            <a:ext cx="4855767" cy="485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045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8485887A-C03A-EA42-B0EC-106E16E2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29349"/>
            <a:ext cx="8119241" cy="32812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74B48CC-0EBF-A14D-BDE1-649100A799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6930739" y="3394651"/>
            <a:ext cx="906846" cy="758536"/>
          </a:xfrm>
          <a:prstGeom prst="rect">
            <a:avLst/>
          </a:prstGeom>
        </p:spPr>
      </p:pic>
      <p:pic>
        <p:nvPicPr>
          <p:cNvPr id="12" name="Picture 2" descr="Bildergebnis für aws polly logo">
            <a:extLst>
              <a:ext uri="{FF2B5EF4-FFF2-40B4-BE49-F238E27FC236}">
                <a16:creationId xmlns:a16="http://schemas.microsoft.com/office/drawing/2014/main" id="{3546B63A-F373-184B-A2E1-7AC54753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34" y="3147921"/>
            <a:ext cx="1681880" cy="168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770D545C-1F4F-F940-9080-916A290CB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82" y="4396213"/>
            <a:ext cx="1581412" cy="1379765"/>
          </a:xfrm>
          <a:prstGeom prst="rect">
            <a:avLst/>
          </a:prstGeom>
        </p:spPr>
      </p:pic>
      <p:pic>
        <p:nvPicPr>
          <p:cNvPr id="17" name="Grafik 16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A193C200-631E-C749-B37E-431E83572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16378">
            <a:off x="2533861" y="4300509"/>
            <a:ext cx="1429433" cy="245560"/>
          </a:xfrm>
          <a:prstGeom prst="rect">
            <a:avLst/>
          </a:prstGeom>
        </p:spPr>
      </p:pic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07A505A-83B3-0D4D-845C-20785DA2D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6013" y="3235343"/>
            <a:ext cx="1556926" cy="1100790"/>
          </a:xfrm>
          <a:prstGeom prst="rect">
            <a:avLst/>
          </a:prstGeom>
        </p:spPr>
      </p:pic>
      <p:pic>
        <p:nvPicPr>
          <p:cNvPr id="18" name="Grafik 17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4AB034FC-35B2-BC48-B3F4-30CA600C6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1560" y="3708582"/>
            <a:ext cx="714716" cy="122780"/>
          </a:xfrm>
          <a:prstGeom prst="rect">
            <a:avLst/>
          </a:prstGeom>
        </p:spPr>
      </p:pic>
      <p:pic>
        <p:nvPicPr>
          <p:cNvPr id="19" name="Grafik 1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842DC10E-002D-BC4A-B328-DFB8DA963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133" y="3713121"/>
            <a:ext cx="714716" cy="122780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5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Ein Blick in die Zukunft</a:t>
            </a:r>
          </a:p>
        </p:txBody>
      </p:sp>
    </p:spTree>
    <p:extLst>
      <p:ext uri="{BB962C8B-B14F-4D97-AF65-F5344CB8AC3E}">
        <p14:creationId xmlns:p14="http://schemas.microsoft.com/office/powerpoint/2010/main" val="293877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5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28" y="1585856"/>
            <a:ext cx="10752082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660634" y="2571703"/>
            <a:ext cx="9711560" cy="34507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1) cd task5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2) ./</a:t>
            </a:r>
            <a:r>
              <a:rPr lang="de-DE" sz="36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endParaRPr lang="de-DE" sz="36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3) Browser öffnet sich automatisch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6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Etwas fehlt noch…</a:t>
            </a:r>
          </a:p>
        </p:txBody>
      </p:sp>
    </p:spTree>
    <p:extLst>
      <p:ext uri="{BB962C8B-B14F-4D97-AF65-F5344CB8AC3E}">
        <p14:creationId xmlns:p14="http://schemas.microsoft.com/office/powerpoint/2010/main" val="76218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A0C546-CC79-D54B-8281-A6B8F918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5216" y="1196161"/>
            <a:ext cx="10745972" cy="5025479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7762CD6-7AFD-2841-A87E-339F943F0C4F}"/>
              </a:ext>
            </a:extLst>
          </p:cNvPr>
          <p:cNvSpPr/>
          <p:nvPr/>
        </p:nvSpPr>
        <p:spPr>
          <a:xfrm>
            <a:off x="7137400" y="2762030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447316" y="-329247"/>
            <a:ext cx="104377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Noch mehr Dienste benötigt?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1F8CC9F-5AC8-7147-8027-479CDBBD3FF0}"/>
              </a:ext>
            </a:extLst>
          </p:cNvPr>
          <p:cNvSpPr txBox="1">
            <a:spLocks/>
          </p:cNvSpPr>
          <p:nvPr/>
        </p:nvSpPr>
        <p:spPr>
          <a:xfrm>
            <a:off x="7137400" y="3623987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Rekognition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BBEDD5-1E27-5B4F-90AC-A73005C40791}"/>
              </a:ext>
            </a:extLst>
          </p:cNvPr>
          <p:cNvSpPr/>
          <p:nvPr/>
        </p:nvSpPr>
        <p:spPr>
          <a:xfrm>
            <a:off x="4226800" y="3944571"/>
            <a:ext cx="2336800" cy="2277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A6F3862-DCE5-E94D-BFBA-1B067A192839}"/>
              </a:ext>
            </a:extLst>
          </p:cNvPr>
          <p:cNvSpPr txBox="1">
            <a:spLocks/>
          </p:cNvSpPr>
          <p:nvPr/>
        </p:nvSpPr>
        <p:spPr>
          <a:xfrm>
            <a:off x="4226800" y="480652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 </a:t>
            </a:r>
            <a:b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Translation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B5AD7E-A879-A741-9FCD-B9D504281EAE}"/>
              </a:ext>
            </a:extLst>
          </p:cNvPr>
          <p:cNvSpPr/>
          <p:nvPr/>
        </p:nvSpPr>
        <p:spPr>
          <a:xfrm>
            <a:off x="9222500" y="1579489"/>
            <a:ext cx="988300" cy="9331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6D18E2C-C9E4-1C40-B6A1-CDA2E0FED1FA}"/>
              </a:ext>
            </a:extLst>
          </p:cNvPr>
          <p:cNvSpPr txBox="1">
            <a:spLocks/>
          </p:cNvSpPr>
          <p:nvPr/>
        </p:nvSpPr>
        <p:spPr>
          <a:xfrm>
            <a:off x="8548250" y="1689818"/>
            <a:ext cx="2336800" cy="65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…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D725B1-BA62-254A-A945-517D28D17F02}"/>
              </a:ext>
            </a:extLst>
          </p:cNvPr>
          <p:cNvSpPr/>
          <p:nvPr/>
        </p:nvSpPr>
        <p:spPr>
          <a:xfrm>
            <a:off x="1073258" y="1579489"/>
            <a:ext cx="3568168" cy="33135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Bildergebnis für aws polly logo">
            <a:extLst>
              <a:ext uri="{FF2B5EF4-FFF2-40B4-BE49-F238E27FC236}">
                <a16:creationId xmlns:a16="http://schemas.microsoft.com/office/drawing/2014/main" id="{8C327B4A-CA19-4F43-BEE0-35B44B2E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83" y="1714500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2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1684721" y="-264215"/>
            <a:ext cx="8735819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Unsere Arbeitsumgebung</a:t>
            </a:r>
          </a:p>
        </p:txBody>
      </p:sp>
      <p:pic>
        <p:nvPicPr>
          <p:cNvPr id="7" name="Grafik 6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F8AD35CE-6E71-1F43-B030-498C730B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8" y="3214753"/>
            <a:ext cx="3035691" cy="2648607"/>
          </a:xfrm>
          <a:prstGeom prst="rect">
            <a:avLst/>
          </a:prstGeom>
        </p:spPr>
      </p:pic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8485887A-C03A-EA42-B0EC-106E16E2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92" y="1556965"/>
            <a:ext cx="5181205" cy="3281246"/>
          </a:xfrm>
          <a:prstGeom prst="rect">
            <a:avLst/>
          </a:prstGeom>
        </p:spPr>
      </p:pic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0839">
            <a:off x="3766944" y="3315904"/>
            <a:ext cx="2521559" cy="368080"/>
          </a:xfrm>
          <a:prstGeom prst="rect">
            <a:avLst/>
          </a:prstGeom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59F6CB9C-119E-534D-92FE-7BB218F5179B}"/>
              </a:ext>
            </a:extLst>
          </p:cNvPr>
          <p:cNvSpPr txBox="1">
            <a:spLocks/>
          </p:cNvSpPr>
          <p:nvPr/>
        </p:nvSpPr>
        <p:spPr>
          <a:xfrm>
            <a:off x="8793829" y="4509060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Cloud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E4BD7DC5-ED2B-8848-9196-3762E3A5FB25}"/>
              </a:ext>
            </a:extLst>
          </p:cNvPr>
          <p:cNvSpPr txBox="1">
            <a:spLocks/>
          </p:cNvSpPr>
          <p:nvPr/>
        </p:nvSpPr>
        <p:spPr>
          <a:xfrm>
            <a:off x="2120696" y="5567245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Lokal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895FDF0-3F02-8049-B752-17EACFB0B000}"/>
              </a:ext>
            </a:extLst>
          </p:cNvPr>
          <p:cNvGrpSpPr/>
          <p:nvPr/>
        </p:nvGrpSpPr>
        <p:grpSpPr>
          <a:xfrm>
            <a:off x="7324163" y="2786788"/>
            <a:ext cx="906846" cy="758536"/>
            <a:chOff x="6257433" y="5271764"/>
            <a:chExt cx="906846" cy="75853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76D12A1-4586-1B4A-9F01-FA37FA99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3000"/>
            </a:blip>
            <a:stretch>
              <a:fillRect/>
            </a:stretch>
          </p:blipFill>
          <p:spPr>
            <a:xfrm>
              <a:off x="6257433" y="5271764"/>
              <a:ext cx="906846" cy="758536"/>
            </a:xfrm>
            <a:prstGeom prst="rect">
              <a:avLst/>
            </a:prstGeom>
          </p:spPr>
        </p:pic>
        <p:sp>
          <p:nvSpPr>
            <p:cNvPr id="12" name="Titel 1">
              <a:extLst>
                <a:ext uri="{FF2B5EF4-FFF2-40B4-BE49-F238E27FC236}">
                  <a16:creationId xmlns:a16="http://schemas.microsoft.com/office/drawing/2014/main" id="{561ED0EA-C6BA-F44C-93A4-ABCA79EFD2C0}"/>
                </a:ext>
              </a:extLst>
            </p:cNvPr>
            <p:cNvSpPr txBox="1">
              <a:spLocks/>
            </p:cNvSpPr>
            <p:nvPr/>
          </p:nvSpPr>
          <p:spPr>
            <a:xfrm>
              <a:off x="6399045" y="5392161"/>
              <a:ext cx="623621" cy="51774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r>
                <a:rPr lang="de-DE" sz="2800" dirty="0">
                  <a:ea typeface="DengXian" panose="02010600030101010101" pitchFamily="2" charset="-122"/>
                  <a:cs typeface="Consolas" panose="020B0609020204030204" pitchFamily="49" charset="0"/>
                </a:rPr>
                <a:t>f()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147AA20-AABC-724F-B322-4C7E323B17FF}"/>
              </a:ext>
            </a:extLst>
          </p:cNvPr>
          <p:cNvGrpSpPr/>
          <p:nvPr/>
        </p:nvGrpSpPr>
        <p:grpSpPr>
          <a:xfrm>
            <a:off x="8412729" y="2810676"/>
            <a:ext cx="906846" cy="758536"/>
            <a:chOff x="6257433" y="5271764"/>
            <a:chExt cx="906846" cy="758536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5115B03-3303-1444-9DD1-CED934B5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3000"/>
            </a:blip>
            <a:stretch>
              <a:fillRect/>
            </a:stretch>
          </p:blipFill>
          <p:spPr>
            <a:xfrm>
              <a:off x="6257433" y="5271764"/>
              <a:ext cx="906846" cy="758536"/>
            </a:xfrm>
            <a:prstGeom prst="rect">
              <a:avLst/>
            </a:prstGeom>
          </p:spPr>
        </p:pic>
        <p:sp>
          <p:nvSpPr>
            <p:cNvPr id="18" name="Titel 1">
              <a:extLst>
                <a:ext uri="{FF2B5EF4-FFF2-40B4-BE49-F238E27FC236}">
                  <a16:creationId xmlns:a16="http://schemas.microsoft.com/office/drawing/2014/main" id="{AF3E532A-75A9-C547-B039-1B35ED950326}"/>
                </a:ext>
              </a:extLst>
            </p:cNvPr>
            <p:cNvSpPr txBox="1">
              <a:spLocks/>
            </p:cNvSpPr>
            <p:nvPr/>
          </p:nvSpPr>
          <p:spPr>
            <a:xfrm>
              <a:off x="6399045" y="5392161"/>
              <a:ext cx="623621" cy="51774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r>
                <a:rPr lang="de-DE" sz="2800" dirty="0">
                  <a:ea typeface="DengXian" panose="02010600030101010101" pitchFamily="2" charset="-122"/>
                  <a:cs typeface="Consolas" panose="020B0609020204030204" pitchFamily="49" charset="0"/>
                </a:rPr>
                <a:t>f()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2ECA208-18D8-244A-9058-00B899ECC1FC}"/>
              </a:ext>
            </a:extLst>
          </p:cNvPr>
          <p:cNvGrpSpPr/>
          <p:nvPr/>
        </p:nvGrpSpPr>
        <p:grpSpPr>
          <a:xfrm>
            <a:off x="9502350" y="2810676"/>
            <a:ext cx="906846" cy="758536"/>
            <a:chOff x="6257433" y="5271764"/>
            <a:chExt cx="906846" cy="75853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C1EBF51-0107-4F49-BCD0-4EE2BA759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3000"/>
            </a:blip>
            <a:stretch>
              <a:fillRect/>
            </a:stretch>
          </p:blipFill>
          <p:spPr>
            <a:xfrm>
              <a:off x="6257433" y="5271764"/>
              <a:ext cx="906846" cy="758536"/>
            </a:xfrm>
            <a:prstGeom prst="rect">
              <a:avLst/>
            </a:prstGeom>
          </p:spPr>
        </p:pic>
        <p:sp>
          <p:nvSpPr>
            <p:cNvPr id="21" name="Titel 1">
              <a:extLst>
                <a:ext uri="{FF2B5EF4-FFF2-40B4-BE49-F238E27FC236}">
                  <a16:creationId xmlns:a16="http://schemas.microsoft.com/office/drawing/2014/main" id="{60E5DF8B-E534-FB40-A2E2-DCB14B8AEB8C}"/>
                </a:ext>
              </a:extLst>
            </p:cNvPr>
            <p:cNvSpPr txBox="1">
              <a:spLocks/>
            </p:cNvSpPr>
            <p:nvPr/>
          </p:nvSpPr>
          <p:spPr>
            <a:xfrm>
              <a:off x="6399045" y="5392161"/>
              <a:ext cx="623621" cy="51774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r>
                <a:rPr lang="de-DE" sz="2800" dirty="0">
                  <a:ea typeface="DengXian" panose="02010600030101010101" pitchFamily="2" charset="-122"/>
                  <a:cs typeface="Consolas" panose="020B0609020204030204" pitchFamily="49" charset="0"/>
                </a:rPr>
                <a:t>f()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52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EF4BC03-8D60-FA44-8051-62B2F8EA2DFB}"/>
              </a:ext>
            </a:extLst>
          </p:cNvPr>
          <p:cNvSpPr txBox="1">
            <a:spLocks/>
          </p:cNvSpPr>
          <p:nvPr/>
        </p:nvSpPr>
        <p:spPr>
          <a:xfrm>
            <a:off x="447316" y="-329247"/>
            <a:ext cx="10437734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Noch Fragen?!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44BD0B-D554-FC4C-B236-4086BAA2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82" y="1450428"/>
            <a:ext cx="5071054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0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>
            <a:extLst>
              <a:ext uri="{FF2B5EF4-FFF2-40B4-BE49-F238E27FC236}">
                <a16:creationId xmlns:a16="http://schemas.microsoft.com/office/drawing/2014/main" id="{444BA0C3-8D86-5F4A-923B-BEAD98C4AC3B}"/>
              </a:ext>
            </a:extLst>
          </p:cNvPr>
          <p:cNvSpPr txBox="1">
            <a:spLocks/>
          </p:cNvSpPr>
          <p:nvPr/>
        </p:nvSpPr>
        <p:spPr>
          <a:xfrm>
            <a:off x="1037483" y="-329247"/>
            <a:ext cx="9257400" cy="1525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Unser Werkzeugkasten</a:t>
            </a:r>
          </a:p>
        </p:txBody>
      </p:sp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8485887A-C03A-EA42-B0EC-106E16E2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64" y="1891049"/>
            <a:ext cx="5334786" cy="3081753"/>
          </a:xfrm>
          <a:prstGeom prst="rect">
            <a:avLst/>
          </a:prstGeom>
        </p:spPr>
      </p:pic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10839">
            <a:off x="3606077" y="3552387"/>
            <a:ext cx="2521559" cy="368080"/>
          </a:xfrm>
          <a:prstGeom prst="rect">
            <a:avLst/>
          </a:prstGeom>
        </p:spPr>
      </p:pic>
      <p:pic>
        <p:nvPicPr>
          <p:cNvPr id="12" name="Picture 2" descr="Bildergebnis für serverless framework logo">
            <a:extLst>
              <a:ext uri="{FF2B5EF4-FFF2-40B4-BE49-F238E27FC236}">
                <a16:creationId xmlns:a16="http://schemas.microsoft.com/office/drawing/2014/main" id="{13626035-E796-4C44-BDBD-1C38636C3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2" y="4052088"/>
            <a:ext cx="3792743" cy="11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Bildergebnis für python logo">
            <a:extLst>
              <a:ext uri="{FF2B5EF4-FFF2-40B4-BE49-F238E27FC236}">
                <a16:creationId xmlns:a16="http://schemas.microsoft.com/office/drawing/2014/main" id="{9D6D6635-BB94-F145-9B67-14871FDAC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64" y="3127366"/>
            <a:ext cx="1031448" cy="103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ildergebnis für aws lambda logo">
            <a:extLst>
              <a:ext uri="{FF2B5EF4-FFF2-40B4-BE49-F238E27FC236}">
                <a16:creationId xmlns:a16="http://schemas.microsoft.com/office/drawing/2014/main" id="{B85C21D9-5751-A74B-AE70-1427548A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626" y="274691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C66FD060-3BFA-1843-B361-FD0677839BA9}"/>
              </a:ext>
            </a:extLst>
          </p:cNvPr>
          <p:cNvSpPr txBox="1">
            <a:spLocks/>
          </p:cNvSpPr>
          <p:nvPr/>
        </p:nvSpPr>
        <p:spPr>
          <a:xfrm>
            <a:off x="8633975" y="4764006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041EFAD2-54DC-3E44-B4BB-22E807F4B7B3}"/>
              </a:ext>
            </a:extLst>
          </p:cNvPr>
          <p:cNvSpPr txBox="1">
            <a:spLocks/>
          </p:cNvSpPr>
          <p:nvPr/>
        </p:nvSpPr>
        <p:spPr>
          <a:xfrm>
            <a:off x="6359037" y="4764006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411359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ürfel 17">
            <a:extLst>
              <a:ext uri="{FF2B5EF4-FFF2-40B4-BE49-F238E27FC236}">
                <a16:creationId xmlns:a16="http://schemas.microsoft.com/office/drawing/2014/main" id="{DAA17C93-4DF5-B44D-A352-9400B8DB31C6}"/>
              </a:ext>
            </a:extLst>
          </p:cNvPr>
          <p:cNvSpPr/>
          <p:nvPr/>
        </p:nvSpPr>
        <p:spPr>
          <a:xfrm>
            <a:off x="1739617" y="2281783"/>
            <a:ext cx="2653526" cy="281635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8124923" y="34142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8124922" y="40111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7931635" y="360011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7931634" y="41969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8124923" y="22817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8124922" y="287863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7931635" y="246763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7931634" y="306448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7742064" y="380083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7742063" y="4397680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7548776" y="398668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7548775" y="4583533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7742064" y="26683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7742063" y="3265205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7548776" y="285421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7548775" y="3451058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8701068" y="4011105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8507781" y="360011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8507780" y="4196958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8318210" y="3800833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8318209" y="4397680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8124922" y="398668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8124921" y="4583533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8318210" y="2668358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8318209" y="3265205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8124922" y="285421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8124921" y="3451058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21000" y="-599546"/>
            <a:ext cx="12434000" cy="234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zerlegen einen Monolithen in der Cloud</a:t>
            </a:r>
          </a:p>
        </p:txBody>
      </p:sp>
      <p:sp>
        <p:nvSpPr>
          <p:cNvPr id="70" name="Titel 1">
            <a:extLst>
              <a:ext uri="{FF2B5EF4-FFF2-40B4-BE49-F238E27FC236}">
                <a16:creationId xmlns:a16="http://schemas.microsoft.com/office/drawing/2014/main" id="{31052276-AF95-1C4C-8C3C-4B50548E5382}"/>
              </a:ext>
            </a:extLst>
          </p:cNvPr>
          <p:cNvSpPr txBox="1">
            <a:spLocks/>
          </p:cNvSpPr>
          <p:nvPr/>
        </p:nvSpPr>
        <p:spPr>
          <a:xfrm rot="2815468">
            <a:off x="1944834" y="5659355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brightness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1" name="Titel 1">
            <a:extLst>
              <a:ext uri="{FF2B5EF4-FFF2-40B4-BE49-F238E27FC236}">
                <a16:creationId xmlns:a16="http://schemas.microsoft.com/office/drawing/2014/main" id="{7CB8D2D3-492E-5342-8F5D-F5AEC116DEA7}"/>
              </a:ext>
            </a:extLst>
          </p:cNvPr>
          <p:cNvSpPr txBox="1">
            <a:spLocks/>
          </p:cNvSpPr>
          <p:nvPr/>
        </p:nvSpPr>
        <p:spPr>
          <a:xfrm rot="2929631">
            <a:off x="2560166" y="573788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wind</a:t>
            </a:r>
          </a:p>
        </p:txBody>
      </p:sp>
      <p:sp>
        <p:nvSpPr>
          <p:cNvPr id="75" name="Titel 1">
            <a:extLst>
              <a:ext uri="{FF2B5EF4-FFF2-40B4-BE49-F238E27FC236}">
                <a16:creationId xmlns:a16="http://schemas.microsoft.com/office/drawing/2014/main" id="{6082F792-28B4-D047-84B4-5C9FA35DB2B0}"/>
              </a:ext>
            </a:extLst>
          </p:cNvPr>
          <p:cNvSpPr txBox="1">
            <a:spLocks/>
          </p:cNvSpPr>
          <p:nvPr/>
        </p:nvSpPr>
        <p:spPr>
          <a:xfrm rot="2815468">
            <a:off x="7419072" y="5753268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brightness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6" name="Titel 1">
            <a:extLst>
              <a:ext uri="{FF2B5EF4-FFF2-40B4-BE49-F238E27FC236}">
                <a16:creationId xmlns:a16="http://schemas.microsoft.com/office/drawing/2014/main" id="{2607C47A-37D8-9249-AC7E-9B3E947D599F}"/>
              </a:ext>
            </a:extLst>
          </p:cNvPr>
          <p:cNvSpPr txBox="1">
            <a:spLocks/>
          </p:cNvSpPr>
          <p:nvPr/>
        </p:nvSpPr>
        <p:spPr>
          <a:xfrm rot="2929631">
            <a:off x="8034404" y="5831802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wind</a:t>
            </a:r>
          </a:p>
        </p:txBody>
      </p:sp>
      <p:pic>
        <p:nvPicPr>
          <p:cNvPr id="5" name="Grafik 4" descr="Ein Bild, das draußen, Himmel enthält.&#10;&#10;Automatisch generierte Beschreibung">
            <a:extLst>
              <a:ext uri="{FF2B5EF4-FFF2-40B4-BE49-F238E27FC236}">
                <a16:creationId xmlns:a16="http://schemas.microsoft.com/office/drawing/2014/main" id="{4D333D9F-EB15-7B45-9330-0A9E9570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83" y="3308811"/>
            <a:ext cx="1834902" cy="7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2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1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0" y="1487606"/>
            <a:ext cx="11288110" cy="532009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174963" y="1820415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Kopieren Sie die Funktionsinhalt von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monolith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nach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serverless_functions</a:t>
            </a:r>
            <a:endParaRPr lang="de-DE" sz="32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AutoNum type="arabicParenR"/>
            </a:pP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Im Terminalfenster eingeben: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task1</a:t>
            </a:r>
            <a:b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32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32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4)    Zusammen prüfen wir ob die Funktionen da sind </a:t>
            </a:r>
            <a:b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3200" dirty="0">
                <a:latin typeface="DengXian" panose="02010600030101010101" pitchFamily="2" charset="-122"/>
                <a:ea typeface="DengXian" panose="02010600030101010101" pitchFamily="2" charset="-122"/>
                <a:cs typeface="Courier New" panose="02070309020205020404" pitchFamily="49" charset="0"/>
              </a:rPr>
              <a:t>       &amp; laufen</a:t>
            </a:r>
          </a:p>
        </p:txBody>
      </p:sp>
    </p:spTree>
    <p:extLst>
      <p:ext uri="{BB962C8B-B14F-4D97-AF65-F5344CB8AC3E}">
        <p14:creationId xmlns:p14="http://schemas.microsoft.com/office/powerpoint/2010/main" val="256776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Würfel 50">
            <a:extLst>
              <a:ext uri="{FF2B5EF4-FFF2-40B4-BE49-F238E27FC236}">
                <a16:creationId xmlns:a16="http://schemas.microsoft.com/office/drawing/2014/main" id="{1801BFF9-2A9D-2A4E-AE38-EB0A22EB5F36}"/>
              </a:ext>
            </a:extLst>
          </p:cNvPr>
          <p:cNvSpPr/>
          <p:nvPr/>
        </p:nvSpPr>
        <p:spPr>
          <a:xfrm>
            <a:off x="4558779" y="31877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344631BA-E1D4-AC42-BEA0-3F91E5E16921}"/>
              </a:ext>
            </a:extLst>
          </p:cNvPr>
          <p:cNvSpPr/>
          <p:nvPr/>
        </p:nvSpPr>
        <p:spPr>
          <a:xfrm>
            <a:off x="4558778" y="37846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FC2A7961-4BDF-C34F-8162-B9FA1DA61D75}"/>
              </a:ext>
            </a:extLst>
          </p:cNvPr>
          <p:cNvSpPr/>
          <p:nvPr/>
        </p:nvSpPr>
        <p:spPr>
          <a:xfrm>
            <a:off x="4365491" y="337363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Würfel 71">
            <a:extLst>
              <a:ext uri="{FF2B5EF4-FFF2-40B4-BE49-F238E27FC236}">
                <a16:creationId xmlns:a16="http://schemas.microsoft.com/office/drawing/2014/main" id="{0BA6A7FA-62F1-D54A-9B83-47DE67656F4A}"/>
              </a:ext>
            </a:extLst>
          </p:cNvPr>
          <p:cNvSpPr/>
          <p:nvPr/>
        </p:nvSpPr>
        <p:spPr>
          <a:xfrm>
            <a:off x="4365490" y="39704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Würfel 80">
            <a:extLst>
              <a:ext uri="{FF2B5EF4-FFF2-40B4-BE49-F238E27FC236}">
                <a16:creationId xmlns:a16="http://schemas.microsoft.com/office/drawing/2014/main" id="{FC677D4A-1295-5C41-AF5B-9397FCAFF20D}"/>
              </a:ext>
            </a:extLst>
          </p:cNvPr>
          <p:cNvSpPr/>
          <p:nvPr/>
        </p:nvSpPr>
        <p:spPr>
          <a:xfrm>
            <a:off x="4558779" y="20553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Würfel 83">
            <a:extLst>
              <a:ext uri="{FF2B5EF4-FFF2-40B4-BE49-F238E27FC236}">
                <a16:creationId xmlns:a16="http://schemas.microsoft.com/office/drawing/2014/main" id="{1BB979DA-9119-7B43-9F51-395F6E68FC52}"/>
              </a:ext>
            </a:extLst>
          </p:cNvPr>
          <p:cNvSpPr/>
          <p:nvPr/>
        </p:nvSpPr>
        <p:spPr>
          <a:xfrm>
            <a:off x="4558778" y="265215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Würfel 84">
            <a:extLst>
              <a:ext uri="{FF2B5EF4-FFF2-40B4-BE49-F238E27FC236}">
                <a16:creationId xmlns:a16="http://schemas.microsoft.com/office/drawing/2014/main" id="{8CA50480-C7C3-2548-9CD6-7D0DD8AC5115}"/>
              </a:ext>
            </a:extLst>
          </p:cNvPr>
          <p:cNvSpPr/>
          <p:nvPr/>
        </p:nvSpPr>
        <p:spPr>
          <a:xfrm>
            <a:off x="4365491" y="224115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Würfel 87">
            <a:extLst>
              <a:ext uri="{FF2B5EF4-FFF2-40B4-BE49-F238E27FC236}">
                <a16:creationId xmlns:a16="http://schemas.microsoft.com/office/drawing/2014/main" id="{04B128E8-7E36-9F4D-A5F4-9B845B8F0156}"/>
              </a:ext>
            </a:extLst>
          </p:cNvPr>
          <p:cNvSpPr/>
          <p:nvPr/>
        </p:nvSpPr>
        <p:spPr>
          <a:xfrm>
            <a:off x="4365490" y="283800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Würfel 96">
            <a:extLst>
              <a:ext uri="{FF2B5EF4-FFF2-40B4-BE49-F238E27FC236}">
                <a16:creationId xmlns:a16="http://schemas.microsoft.com/office/drawing/2014/main" id="{C9F3D1FF-F345-C245-AEE5-2D1EB30BEB8B}"/>
              </a:ext>
            </a:extLst>
          </p:cNvPr>
          <p:cNvSpPr/>
          <p:nvPr/>
        </p:nvSpPr>
        <p:spPr>
          <a:xfrm>
            <a:off x="4175920" y="357435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Würfel 99">
            <a:extLst>
              <a:ext uri="{FF2B5EF4-FFF2-40B4-BE49-F238E27FC236}">
                <a16:creationId xmlns:a16="http://schemas.microsoft.com/office/drawing/2014/main" id="{4AE60370-E41F-794C-B11B-F71330BB0917}"/>
              </a:ext>
            </a:extLst>
          </p:cNvPr>
          <p:cNvSpPr/>
          <p:nvPr/>
        </p:nvSpPr>
        <p:spPr>
          <a:xfrm>
            <a:off x="4175919" y="4171201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Würfel 100">
            <a:extLst>
              <a:ext uri="{FF2B5EF4-FFF2-40B4-BE49-F238E27FC236}">
                <a16:creationId xmlns:a16="http://schemas.microsoft.com/office/drawing/2014/main" id="{6647610C-34BF-6C47-89B5-A16A1931FD49}"/>
              </a:ext>
            </a:extLst>
          </p:cNvPr>
          <p:cNvSpPr/>
          <p:nvPr/>
        </p:nvSpPr>
        <p:spPr>
          <a:xfrm>
            <a:off x="3982632" y="3760207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Würfel 103">
            <a:extLst>
              <a:ext uri="{FF2B5EF4-FFF2-40B4-BE49-F238E27FC236}">
                <a16:creationId xmlns:a16="http://schemas.microsoft.com/office/drawing/2014/main" id="{35604C12-2344-F745-8220-75020FC1BC5D}"/>
              </a:ext>
            </a:extLst>
          </p:cNvPr>
          <p:cNvSpPr/>
          <p:nvPr/>
        </p:nvSpPr>
        <p:spPr>
          <a:xfrm>
            <a:off x="3982631" y="4357054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Würfel 112">
            <a:extLst>
              <a:ext uri="{FF2B5EF4-FFF2-40B4-BE49-F238E27FC236}">
                <a16:creationId xmlns:a16="http://schemas.microsoft.com/office/drawing/2014/main" id="{2152AB53-BCBA-344D-A3E2-47AD2B45BCA1}"/>
              </a:ext>
            </a:extLst>
          </p:cNvPr>
          <p:cNvSpPr/>
          <p:nvPr/>
        </p:nvSpPr>
        <p:spPr>
          <a:xfrm>
            <a:off x="4175920" y="24418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Würfel 115">
            <a:extLst>
              <a:ext uri="{FF2B5EF4-FFF2-40B4-BE49-F238E27FC236}">
                <a16:creationId xmlns:a16="http://schemas.microsoft.com/office/drawing/2014/main" id="{E0A84A7D-6349-424F-92D5-ED497584C511}"/>
              </a:ext>
            </a:extLst>
          </p:cNvPr>
          <p:cNvSpPr/>
          <p:nvPr/>
        </p:nvSpPr>
        <p:spPr>
          <a:xfrm>
            <a:off x="4175919" y="3038726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Würfel 116">
            <a:extLst>
              <a:ext uri="{FF2B5EF4-FFF2-40B4-BE49-F238E27FC236}">
                <a16:creationId xmlns:a16="http://schemas.microsoft.com/office/drawing/2014/main" id="{43E755E3-2BA5-0544-B11B-91FBFA15766C}"/>
              </a:ext>
            </a:extLst>
          </p:cNvPr>
          <p:cNvSpPr/>
          <p:nvPr/>
        </p:nvSpPr>
        <p:spPr>
          <a:xfrm>
            <a:off x="3982632" y="2627732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A8BEAEF4-C3E0-F44B-809C-7F79652B62B7}"/>
              </a:ext>
            </a:extLst>
          </p:cNvPr>
          <p:cNvSpPr/>
          <p:nvPr/>
        </p:nvSpPr>
        <p:spPr>
          <a:xfrm>
            <a:off x="3982631" y="3224579"/>
            <a:ext cx="545433" cy="545433"/>
          </a:xfrm>
          <a:prstGeom prst="cub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Würfel 129">
            <a:extLst>
              <a:ext uri="{FF2B5EF4-FFF2-40B4-BE49-F238E27FC236}">
                <a16:creationId xmlns:a16="http://schemas.microsoft.com/office/drawing/2014/main" id="{65052B61-896D-3A44-917B-41A83E03DFA2}"/>
              </a:ext>
            </a:extLst>
          </p:cNvPr>
          <p:cNvSpPr/>
          <p:nvPr/>
        </p:nvSpPr>
        <p:spPr>
          <a:xfrm>
            <a:off x="5134924" y="378462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Würfel 130">
            <a:extLst>
              <a:ext uri="{FF2B5EF4-FFF2-40B4-BE49-F238E27FC236}">
                <a16:creationId xmlns:a16="http://schemas.microsoft.com/office/drawing/2014/main" id="{B521B08D-CC4E-F04F-9D7E-69FB5086AC74}"/>
              </a:ext>
            </a:extLst>
          </p:cNvPr>
          <p:cNvSpPr/>
          <p:nvPr/>
        </p:nvSpPr>
        <p:spPr>
          <a:xfrm>
            <a:off x="4941637" y="337363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Würfel 131">
            <a:extLst>
              <a:ext uri="{FF2B5EF4-FFF2-40B4-BE49-F238E27FC236}">
                <a16:creationId xmlns:a16="http://schemas.microsoft.com/office/drawing/2014/main" id="{1316A81D-C087-624F-888A-0C62C6C763A7}"/>
              </a:ext>
            </a:extLst>
          </p:cNvPr>
          <p:cNvSpPr/>
          <p:nvPr/>
        </p:nvSpPr>
        <p:spPr>
          <a:xfrm>
            <a:off x="4941636" y="397047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Würfel 136">
            <a:extLst>
              <a:ext uri="{FF2B5EF4-FFF2-40B4-BE49-F238E27FC236}">
                <a16:creationId xmlns:a16="http://schemas.microsoft.com/office/drawing/2014/main" id="{40F2C115-4D08-8C40-9B68-375631F7A4DD}"/>
              </a:ext>
            </a:extLst>
          </p:cNvPr>
          <p:cNvSpPr/>
          <p:nvPr/>
        </p:nvSpPr>
        <p:spPr>
          <a:xfrm>
            <a:off x="4752066" y="357435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Würfel 137">
            <a:extLst>
              <a:ext uri="{FF2B5EF4-FFF2-40B4-BE49-F238E27FC236}">
                <a16:creationId xmlns:a16="http://schemas.microsoft.com/office/drawing/2014/main" id="{F9B640F8-E39D-5945-B73D-8E0823D3E2C5}"/>
              </a:ext>
            </a:extLst>
          </p:cNvPr>
          <p:cNvSpPr/>
          <p:nvPr/>
        </p:nvSpPr>
        <p:spPr>
          <a:xfrm>
            <a:off x="4752065" y="4171201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Würfel 138">
            <a:extLst>
              <a:ext uri="{FF2B5EF4-FFF2-40B4-BE49-F238E27FC236}">
                <a16:creationId xmlns:a16="http://schemas.microsoft.com/office/drawing/2014/main" id="{C5A02DA1-3765-534D-BD96-27414772F3FC}"/>
              </a:ext>
            </a:extLst>
          </p:cNvPr>
          <p:cNvSpPr/>
          <p:nvPr/>
        </p:nvSpPr>
        <p:spPr>
          <a:xfrm>
            <a:off x="4558778" y="3760207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Würfel 139">
            <a:extLst>
              <a:ext uri="{FF2B5EF4-FFF2-40B4-BE49-F238E27FC236}">
                <a16:creationId xmlns:a16="http://schemas.microsoft.com/office/drawing/2014/main" id="{298B2CFE-290E-9640-8797-8A383B107BCF}"/>
              </a:ext>
            </a:extLst>
          </p:cNvPr>
          <p:cNvSpPr/>
          <p:nvPr/>
        </p:nvSpPr>
        <p:spPr>
          <a:xfrm>
            <a:off x="4558777" y="4357054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Würfel 140">
            <a:extLst>
              <a:ext uri="{FF2B5EF4-FFF2-40B4-BE49-F238E27FC236}">
                <a16:creationId xmlns:a16="http://schemas.microsoft.com/office/drawing/2014/main" id="{3BC0E9F7-5806-DE41-9C5C-15F922EA24F2}"/>
              </a:ext>
            </a:extLst>
          </p:cNvPr>
          <p:cNvSpPr/>
          <p:nvPr/>
        </p:nvSpPr>
        <p:spPr>
          <a:xfrm>
            <a:off x="4752066" y="244187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Würfel 141">
            <a:extLst>
              <a:ext uri="{FF2B5EF4-FFF2-40B4-BE49-F238E27FC236}">
                <a16:creationId xmlns:a16="http://schemas.microsoft.com/office/drawing/2014/main" id="{3D346D24-85C8-BE4F-A11E-3E9DF9D85E19}"/>
              </a:ext>
            </a:extLst>
          </p:cNvPr>
          <p:cNvSpPr/>
          <p:nvPr/>
        </p:nvSpPr>
        <p:spPr>
          <a:xfrm>
            <a:off x="4752065" y="3038726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Würfel 142">
            <a:extLst>
              <a:ext uri="{FF2B5EF4-FFF2-40B4-BE49-F238E27FC236}">
                <a16:creationId xmlns:a16="http://schemas.microsoft.com/office/drawing/2014/main" id="{F38E8B60-7484-2949-B0CE-8EE2E5EBEAF1}"/>
              </a:ext>
            </a:extLst>
          </p:cNvPr>
          <p:cNvSpPr/>
          <p:nvPr/>
        </p:nvSpPr>
        <p:spPr>
          <a:xfrm>
            <a:off x="4558778" y="2627732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Würfel 143">
            <a:extLst>
              <a:ext uri="{FF2B5EF4-FFF2-40B4-BE49-F238E27FC236}">
                <a16:creationId xmlns:a16="http://schemas.microsoft.com/office/drawing/2014/main" id="{201B69B5-F83F-F644-BB90-D62939FE9D99}"/>
              </a:ext>
            </a:extLst>
          </p:cNvPr>
          <p:cNvSpPr/>
          <p:nvPr/>
        </p:nvSpPr>
        <p:spPr>
          <a:xfrm>
            <a:off x="4558777" y="3224579"/>
            <a:ext cx="813212" cy="545433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Titel 1">
            <a:extLst>
              <a:ext uri="{FF2B5EF4-FFF2-40B4-BE49-F238E27FC236}">
                <a16:creationId xmlns:a16="http://schemas.microsoft.com/office/drawing/2014/main" id="{EB3D855E-4302-4B43-AD21-60E4661DD889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Herausforderung - In 5 Minuten produktiv!</a:t>
            </a:r>
          </a:p>
        </p:txBody>
      </p:sp>
      <p:sp>
        <p:nvSpPr>
          <p:cNvPr id="61" name="Titel 1">
            <a:extLst>
              <a:ext uri="{FF2B5EF4-FFF2-40B4-BE49-F238E27FC236}">
                <a16:creationId xmlns:a16="http://schemas.microsoft.com/office/drawing/2014/main" id="{66A19EDB-0487-5D44-B418-7CD88F100815}"/>
              </a:ext>
            </a:extLst>
          </p:cNvPr>
          <p:cNvSpPr txBox="1">
            <a:spLocks/>
          </p:cNvSpPr>
          <p:nvPr/>
        </p:nvSpPr>
        <p:spPr>
          <a:xfrm rot="2815468">
            <a:off x="3813375" y="5432939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</a:t>
            </a:r>
            <a:r>
              <a:rPr lang="de-DE" sz="2000" dirty="0" err="1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brightness</a:t>
            </a:r>
            <a:endParaRPr lang="de-DE" sz="2000" dirty="0">
              <a:solidFill>
                <a:srgbClr val="7F7F7E"/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2" name="Titel 1">
            <a:extLst>
              <a:ext uri="{FF2B5EF4-FFF2-40B4-BE49-F238E27FC236}">
                <a16:creationId xmlns:a16="http://schemas.microsoft.com/office/drawing/2014/main" id="{5A9D39FB-136F-2044-B20E-C534F8CDE039}"/>
              </a:ext>
            </a:extLst>
          </p:cNvPr>
          <p:cNvSpPr txBox="1">
            <a:spLocks/>
          </p:cNvSpPr>
          <p:nvPr/>
        </p:nvSpPr>
        <p:spPr>
          <a:xfrm rot="2929631">
            <a:off x="4428707" y="5511473"/>
            <a:ext cx="1995469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7F7F7E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wind</a:t>
            </a:r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DA688A0D-66CF-874E-9978-6E9271516767}"/>
              </a:ext>
            </a:extLst>
          </p:cNvPr>
          <p:cNvSpPr/>
          <p:nvPr/>
        </p:nvSpPr>
        <p:spPr>
          <a:xfrm>
            <a:off x="5885021" y="4357054"/>
            <a:ext cx="334759" cy="545433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4140B87E-0711-BF4A-9603-8087431C874A}"/>
              </a:ext>
            </a:extLst>
          </p:cNvPr>
          <p:cNvSpPr txBox="1">
            <a:spLocks/>
          </p:cNvSpPr>
          <p:nvPr/>
        </p:nvSpPr>
        <p:spPr>
          <a:xfrm rot="2815468">
            <a:off x="5724357" y="5700686"/>
            <a:ext cx="2520847" cy="555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6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- NEU: </a:t>
            </a:r>
            <a:r>
              <a:rPr lang="de-DE" sz="2000" dirty="0" err="1">
                <a:solidFill>
                  <a:schemeClr val="accent6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humidity</a:t>
            </a:r>
            <a:endParaRPr lang="de-DE" sz="2000" dirty="0">
              <a:solidFill>
                <a:schemeClr val="accent6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07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D4CC2A7-624F-9848-BB5E-DC6D4EAAE3E0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2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Hands-On !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09D561-8E95-174E-AA7D-A172870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0" y="1688332"/>
            <a:ext cx="11288110" cy="511937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60291CC-68C1-934C-BBAC-B0ED5B7FF366}"/>
              </a:ext>
            </a:extLst>
          </p:cNvPr>
          <p:cNvSpPr txBox="1">
            <a:spLocks/>
          </p:cNvSpPr>
          <p:nvPr/>
        </p:nvSpPr>
        <p:spPr>
          <a:xfrm>
            <a:off x="1079427" y="2037238"/>
            <a:ext cx="10988566" cy="44215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Kopieren Sie die existierende Funktion 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&amp; geben ihr einen neuen Dateinamen: 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humidity.py</a:t>
            </a:r>
            <a:endParaRPr lang="de-DE" sz="24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Passen sie die Logmessage an</a:t>
            </a: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AutoNum type="arabicParenR"/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Passen Sie auch die Konfiguration an: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serverless.yml</a:t>
            </a:r>
            <a:endParaRPr lang="de-DE" sz="2400" dirty="0">
              <a:latin typeface="Courier New" panose="02070309020205020404" pitchFamily="49" charset="0"/>
              <a:ea typeface="DengXian" panose="02010600030101010101" pitchFamily="2" charset="-122"/>
              <a:cs typeface="Courier New" panose="02070309020205020404" pitchFamily="49" charset="0"/>
            </a:endParaRP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AutoNum type="arabicParenR"/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Konsole: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..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cd task2</a:t>
            </a:r>
            <a:b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</a:b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./</a:t>
            </a:r>
            <a:r>
              <a:rPr lang="de-DE" sz="2400" dirty="0" err="1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deploy.sh</a:t>
            </a: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de-DE" sz="2400" dirty="0">
                <a:latin typeface="Courier New" panose="02070309020205020404" pitchFamily="49" charset="0"/>
                <a:ea typeface="DengXian" panose="02010600030101010101" pitchFamily="2" charset="-122"/>
                <a:cs typeface="Courier New" panose="02070309020205020404" pitchFamily="49" charset="0"/>
              </a:rPr>
              <a:t>4) Prüfen Sie ob die Funktion da ist &amp; rufen diese auf </a:t>
            </a:r>
          </a:p>
        </p:txBody>
      </p:sp>
    </p:spTree>
    <p:extLst>
      <p:ext uri="{BB962C8B-B14F-4D97-AF65-F5344CB8AC3E}">
        <p14:creationId xmlns:p14="http://schemas.microsoft.com/office/powerpoint/2010/main" val="223742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F8AD35CE-6E71-1F43-B030-498C730B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7" y="4301327"/>
            <a:ext cx="1720886" cy="1766984"/>
          </a:xfrm>
          <a:prstGeom prst="rect">
            <a:avLst/>
          </a:prstGeom>
        </p:spPr>
      </p:pic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8485887A-C03A-EA42-B0EC-106E16E2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622" y="2900854"/>
            <a:ext cx="2937145" cy="2189041"/>
          </a:xfrm>
          <a:prstGeom prst="rect">
            <a:avLst/>
          </a:prstGeom>
        </p:spPr>
      </p:pic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0839">
            <a:off x="2510257" y="4368808"/>
            <a:ext cx="1429433" cy="245560"/>
          </a:xfrm>
          <a:prstGeom prst="rect">
            <a:avLst/>
          </a:prstGeom>
        </p:spPr>
      </p:pic>
      <p:pic>
        <p:nvPicPr>
          <p:cNvPr id="16" name="Grafik 15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B6ADD7B0-FE71-0E4E-99FC-214AD3D7E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0839">
            <a:off x="6709413" y="3117413"/>
            <a:ext cx="1429433" cy="24556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288A721-86A1-8146-8440-C547EFA0D878}"/>
              </a:ext>
            </a:extLst>
          </p:cNvPr>
          <p:cNvGrpSpPr/>
          <p:nvPr/>
        </p:nvGrpSpPr>
        <p:grpSpPr>
          <a:xfrm>
            <a:off x="8373145" y="1753971"/>
            <a:ext cx="3086310" cy="2677613"/>
            <a:chOff x="8622308" y="2833850"/>
            <a:chExt cx="2788195" cy="2287589"/>
          </a:xfrm>
        </p:grpSpPr>
        <p:pic>
          <p:nvPicPr>
            <p:cNvPr id="18" name="Grafik 17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19587F65-3CD7-344D-BD02-E6DB0FED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3011155-FBD5-8E45-8F75-19CF9F73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0B9F548-E3D3-024E-8CC8-3F81158B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pic>
        <p:nvPicPr>
          <p:cNvPr id="21" name="Grafik 20" descr="Ein Bild, das Monitor enthält.&#10;&#10;Automatisch generierte Beschreibung">
            <a:extLst>
              <a:ext uri="{FF2B5EF4-FFF2-40B4-BE49-F238E27FC236}">
                <a16:creationId xmlns:a16="http://schemas.microsoft.com/office/drawing/2014/main" id="{E17C88A0-109F-F84F-B408-29FED7D08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541" y="2398105"/>
            <a:ext cx="1581412" cy="83718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703DAFE-CEEC-0B46-82BB-05C06C4D3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3534" y="2435725"/>
            <a:ext cx="834438" cy="799568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0EFC4D11-0B3E-C64F-B8DB-CEEF4697408E}"/>
              </a:ext>
            </a:extLst>
          </p:cNvPr>
          <p:cNvSpPr txBox="1">
            <a:spLocks/>
          </p:cNvSpPr>
          <p:nvPr/>
        </p:nvSpPr>
        <p:spPr>
          <a:xfrm>
            <a:off x="8462785" y="4432649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DAFB33A8-666F-E444-984E-5F14C333A7F1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nehmen Monitoring dazu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8166A3A-96BD-EC4C-A36D-47D7F507E98F}"/>
              </a:ext>
            </a:extLst>
          </p:cNvPr>
          <p:cNvGrpSpPr/>
          <p:nvPr/>
        </p:nvGrpSpPr>
        <p:grpSpPr>
          <a:xfrm>
            <a:off x="4476291" y="3653112"/>
            <a:ext cx="597987" cy="586220"/>
            <a:chOff x="4486354" y="5249217"/>
            <a:chExt cx="597987" cy="586220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5FD5F06-A118-B94E-A65A-C3FB4AE50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28" name="Titel 1">
              <a:extLst>
                <a:ext uri="{FF2B5EF4-FFF2-40B4-BE49-F238E27FC236}">
                  <a16:creationId xmlns:a16="http://schemas.microsoft.com/office/drawing/2014/main" id="{DFF18EA3-13D2-0841-BC89-18672AC86537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F85BD38-37F5-2B43-BA58-B62B1447B2C7}"/>
              </a:ext>
            </a:extLst>
          </p:cNvPr>
          <p:cNvGrpSpPr/>
          <p:nvPr/>
        </p:nvGrpSpPr>
        <p:grpSpPr>
          <a:xfrm>
            <a:off x="5100083" y="3653264"/>
            <a:ext cx="597987" cy="586220"/>
            <a:chOff x="4486354" y="5249217"/>
            <a:chExt cx="597987" cy="586220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43F7F923-696F-594C-80BF-9D2580EC1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34" name="Titel 1">
              <a:extLst>
                <a:ext uri="{FF2B5EF4-FFF2-40B4-BE49-F238E27FC236}">
                  <a16:creationId xmlns:a16="http://schemas.microsoft.com/office/drawing/2014/main" id="{F2B46548-7B0A-864F-BD5F-9189B1258AF6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B9374A3-A3B5-CD4E-A0BF-E0060F85E834}"/>
              </a:ext>
            </a:extLst>
          </p:cNvPr>
          <p:cNvGrpSpPr/>
          <p:nvPr/>
        </p:nvGrpSpPr>
        <p:grpSpPr>
          <a:xfrm>
            <a:off x="5746142" y="3656174"/>
            <a:ext cx="597987" cy="586220"/>
            <a:chOff x="4486354" y="5249217"/>
            <a:chExt cx="597987" cy="586220"/>
          </a:xfrm>
        </p:grpSpPr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454734E1-E2FA-7640-918F-9DF09E7E3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3000"/>
            </a:blip>
            <a:stretch>
              <a:fillRect/>
            </a:stretch>
          </p:blipFill>
          <p:spPr>
            <a:xfrm>
              <a:off x="4527420" y="5329390"/>
              <a:ext cx="541079" cy="506047"/>
            </a:xfrm>
            <a:prstGeom prst="rect">
              <a:avLst/>
            </a:prstGeom>
          </p:spPr>
        </p:pic>
        <p:sp>
          <p:nvSpPr>
            <p:cNvPr id="37" name="Titel 1">
              <a:extLst>
                <a:ext uri="{FF2B5EF4-FFF2-40B4-BE49-F238E27FC236}">
                  <a16:creationId xmlns:a16="http://schemas.microsoft.com/office/drawing/2014/main" id="{6D070AE8-99B1-384D-B662-CFD4516AED2D}"/>
                </a:ext>
              </a:extLst>
            </p:cNvPr>
            <p:cNvSpPr txBox="1">
              <a:spLocks/>
            </p:cNvSpPr>
            <p:nvPr/>
          </p:nvSpPr>
          <p:spPr>
            <a:xfrm>
              <a:off x="4486354" y="5249217"/>
              <a:ext cx="597987" cy="5616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spcAft>
                  <a:spcPts val="1800"/>
                </a:spcAft>
              </a:pPr>
              <a:endParaRPr lang="de-DE" sz="2400" dirty="0">
                <a:ea typeface="DengXian" panose="02010600030101010101" pitchFamily="2" charset="-122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23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F8AD35CE-6E71-1F43-B030-498C730B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7" y="4301327"/>
            <a:ext cx="1720886" cy="1766984"/>
          </a:xfrm>
          <a:prstGeom prst="rect">
            <a:avLst/>
          </a:prstGeom>
        </p:spPr>
      </p:pic>
      <p:pic>
        <p:nvPicPr>
          <p:cNvPr id="5" name="Grafik 4" descr="Ein Bild, das Tier enthält.&#10;&#10;Automatisch generierte Beschreibung">
            <a:extLst>
              <a:ext uri="{FF2B5EF4-FFF2-40B4-BE49-F238E27FC236}">
                <a16:creationId xmlns:a16="http://schemas.microsoft.com/office/drawing/2014/main" id="{8485887A-C03A-EA42-B0EC-106E16E2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622" y="2900854"/>
            <a:ext cx="2937145" cy="21890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76D12A1-4586-1B4A-9F01-FA37FA9988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4386418" y="3742350"/>
            <a:ext cx="514077" cy="5060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F6E4084-7422-D242-9E19-8EEA97208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155" y="3742350"/>
            <a:ext cx="514077" cy="50604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74B48CC-0EBF-A14D-BDE1-649100A799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5862595" y="3742350"/>
            <a:ext cx="514077" cy="506047"/>
          </a:xfrm>
          <a:prstGeom prst="rect">
            <a:avLst/>
          </a:prstGeom>
        </p:spPr>
      </p:pic>
      <p:pic>
        <p:nvPicPr>
          <p:cNvPr id="9" name="Grafik 8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F230FE57-FC84-DB4B-A537-D649D0C16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2510257" y="4368808"/>
            <a:ext cx="1429433" cy="245560"/>
          </a:xfrm>
          <a:prstGeom prst="rect">
            <a:avLst/>
          </a:prstGeom>
        </p:spPr>
      </p:pic>
      <p:pic>
        <p:nvPicPr>
          <p:cNvPr id="16" name="Grafik 15" descr="Ein Bild, das drinnen, Waffe enthält.&#10;&#10;Automatisch generierte Beschreibung">
            <a:extLst>
              <a:ext uri="{FF2B5EF4-FFF2-40B4-BE49-F238E27FC236}">
                <a16:creationId xmlns:a16="http://schemas.microsoft.com/office/drawing/2014/main" id="{B6ADD7B0-FE71-0E4E-99FC-214AD3D7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10839">
            <a:off x="6709413" y="3117413"/>
            <a:ext cx="1429433" cy="24556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288A721-86A1-8146-8440-C547EFA0D878}"/>
              </a:ext>
            </a:extLst>
          </p:cNvPr>
          <p:cNvGrpSpPr/>
          <p:nvPr/>
        </p:nvGrpSpPr>
        <p:grpSpPr>
          <a:xfrm>
            <a:off x="8373145" y="1753971"/>
            <a:ext cx="3086310" cy="2677613"/>
            <a:chOff x="8622308" y="2833850"/>
            <a:chExt cx="2788195" cy="2287589"/>
          </a:xfrm>
        </p:grpSpPr>
        <p:pic>
          <p:nvPicPr>
            <p:cNvPr id="18" name="Grafik 17" descr="Ein Bild, das Elektronik, Anzeige enthält.&#10;&#10;Automatisch generierte Beschreibung">
              <a:extLst>
                <a:ext uri="{FF2B5EF4-FFF2-40B4-BE49-F238E27FC236}">
                  <a16:creationId xmlns:a16="http://schemas.microsoft.com/office/drawing/2014/main" id="{19587F65-3CD7-344D-BD02-E6DB0FED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308" y="2833850"/>
              <a:ext cx="2788195" cy="2287589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D3011155-FBD5-8E45-8F75-19CF9F73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9235" y="3466548"/>
              <a:ext cx="1371600" cy="2159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0B9F548-E3D3-024E-8CC8-3F81158B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30605" y="3682448"/>
              <a:ext cx="1371600" cy="215900"/>
            </a:xfrm>
            <a:prstGeom prst="rect">
              <a:avLst/>
            </a:prstGeom>
          </p:spPr>
        </p:pic>
      </p:grpSp>
      <p:sp>
        <p:nvSpPr>
          <p:cNvPr id="25" name="Titel 1">
            <a:extLst>
              <a:ext uri="{FF2B5EF4-FFF2-40B4-BE49-F238E27FC236}">
                <a16:creationId xmlns:a16="http://schemas.microsoft.com/office/drawing/2014/main" id="{0EFC4D11-0B3E-C64F-B8DB-CEEF4697408E}"/>
              </a:ext>
            </a:extLst>
          </p:cNvPr>
          <p:cNvSpPr txBox="1">
            <a:spLocks/>
          </p:cNvSpPr>
          <p:nvPr/>
        </p:nvSpPr>
        <p:spPr>
          <a:xfrm>
            <a:off x="8462785" y="4432649"/>
            <a:ext cx="2907027" cy="762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</a:pPr>
            <a:r>
              <a:rPr lang="de-DE" sz="36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Monitoring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5479F6-1B50-074D-B2C2-AD2F27970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95" y="3294993"/>
            <a:ext cx="1136591" cy="1136591"/>
          </a:xfrm>
          <a:prstGeom prst="rect">
            <a:avLst/>
          </a:prstGeom>
        </p:spPr>
      </p:pic>
      <p:pic>
        <p:nvPicPr>
          <p:cNvPr id="12" name="Grafik 11" descr="Ein Bild, das Schild, Objekt, draußen enthält.&#10;&#10;Automatisch generierte Beschreibung">
            <a:extLst>
              <a:ext uri="{FF2B5EF4-FFF2-40B4-BE49-F238E27FC236}">
                <a16:creationId xmlns:a16="http://schemas.microsoft.com/office/drawing/2014/main" id="{7F66C2BE-396D-244A-BB39-B5DA9C698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0053" y="2199946"/>
            <a:ext cx="1132490" cy="1132490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616A8CFD-8A0D-9B4C-8AEE-CBAD7ADBFD04}"/>
              </a:ext>
            </a:extLst>
          </p:cNvPr>
          <p:cNvSpPr txBox="1">
            <a:spLocks/>
          </p:cNvSpPr>
          <p:nvPr/>
        </p:nvSpPr>
        <p:spPr>
          <a:xfrm>
            <a:off x="-137755" y="247535"/>
            <a:ext cx="12434000" cy="1338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Aufgabe 3</a:t>
            </a:r>
            <a:b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</a:br>
            <a:r>
              <a:rPr lang="de-DE" sz="4800" dirty="0">
                <a:latin typeface="DengXian" panose="02010600030101010101" pitchFamily="2" charset="-122"/>
                <a:ea typeface="DengXian" panose="02010600030101010101" pitchFamily="2" charset="-122"/>
                <a:cs typeface="Consolas" panose="020B0609020204030204" pitchFamily="49" charset="0"/>
              </a:rPr>
              <a:t>Wir haben ein Problem!</a:t>
            </a:r>
          </a:p>
        </p:txBody>
      </p:sp>
    </p:spTree>
    <p:extLst>
      <p:ext uri="{BB962C8B-B14F-4D97-AF65-F5344CB8AC3E}">
        <p14:creationId xmlns:p14="http://schemas.microsoft.com/office/powerpoint/2010/main" val="192666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950</Words>
  <Application>Microsoft Macintosh PowerPoint</Application>
  <PresentationFormat>Breitbild</PresentationFormat>
  <Paragraphs>196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DengXian</vt:lpstr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MORE SERVERS</dc:title>
  <dc:creator>Michael Abey</dc:creator>
  <cp:lastModifiedBy>Michael Abey</cp:lastModifiedBy>
  <cp:revision>534</cp:revision>
  <cp:lastPrinted>2019-01-23T09:45:23Z</cp:lastPrinted>
  <dcterms:created xsi:type="dcterms:W3CDTF">2019-01-07T09:17:32Z</dcterms:created>
  <dcterms:modified xsi:type="dcterms:W3CDTF">2019-04-09T15:00:36Z</dcterms:modified>
</cp:coreProperties>
</file>